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9" r:id="rId1"/>
  </p:sldMasterIdLst>
  <p:handoutMasterIdLst>
    <p:handoutMasterId r:id="rId15"/>
  </p:handoutMasterIdLst>
  <p:sldIdLst>
    <p:sldId id="256" r:id="rId2"/>
    <p:sldId id="258" r:id="rId3"/>
    <p:sldId id="278" r:id="rId4"/>
    <p:sldId id="279" r:id="rId5"/>
    <p:sldId id="280" r:id="rId6"/>
    <p:sldId id="269" r:id="rId7"/>
    <p:sldId id="271" r:id="rId8"/>
    <p:sldId id="268" r:id="rId9"/>
    <p:sldId id="267" r:id="rId10"/>
    <p:sldId id="272" r:id="rId11"/>
    <p:sldId id="273" r:id="rId12"/>
    <p:sldId id="276" r:id="rId13"/>
    <p:sldId id="277" r:id="rId14"/>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018" autoAdjust="0"/>
    <p:restoredTop sz="94660"/>
  </p:normalViewPr>
  <p:slideViewPr>
    <p:cSldViewPr snapToGrid="0">
      <p:cViewPr varScale="1">
        <p:scale>
          <a:sx n="117" d="100"/>
          <a:sy n="117" d="100"/>
        </p:scale>
        <p:origin x="120" y="5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1CBBBC37-BD90-4E8C-849A-BAE0CAC6756F}" type="datetimeFigureOut">
              <a:rPr lang="en-US" smtClean="0"/>
              <a:t>5/12/2016</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76B82B00-2449-477F-A34B-074ED2A7D1C9}" type="slidenum">
              <a:rPr lang="en-US" smtClean="0"/>
              <a:t>‹#›</a:t>
            </a:fld>
            <a:endParaRPr lang="en-US"/>
          </a:p>
        </p:txBody>
      </p:sp>
    </p:spTree>
    <p:extLst>
      <p:ext uri="{BB962C8B-B14F-4D97-AF65-F5344CB8AC3E}">
        <p14:creationId xmlns:p14="http://schemas.microsoft.com/office/powerpoint/2010/main" val="894531351"/>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DC094F00-D642-40D8-AAD6-ACE96E502EDE}" type="datetimeFigureOut">
              <a:rPr lang="en-US" smtClean="0"/>
              <a:t>5/12/2016</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B1BA3A86-D9C7-4014-BE96-E5B1C747BF76}"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53612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C094F00-D642-40D8-AAD6-ACE96E502EDE}" type="datetimeFigureOut">
              <a:rPr lang="en-US" smtClean="0"/>
              <a:t>5/12/2016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BA3A86-D9C7-4014-BE96-E5B1C747BF76}" type="slidenum">
              <a:rPr lang="en-US" smtClean="0"/>
              <a:t>‹#›</a:t>
            </a:fld>
            <a:endParaRPr lang="en-US"/>
          </a:p>
        </p:txBody>
      </p:sp>
    </p:spTree>
    <p:extLst>
      <p:ext uri="{BB962C8B-B14F-4D97-AF65-F5344CB8AC3E}">
        <p14:creationId xmlns:p14="http://schemas.microsoft.com/office/powerpoint/2010/main" val="24016740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C094F00-D642-40D8-AAD6-ACE96E502EDE}" type="datetimeFigureOut">
              <a:rPr lang="en-US" smtClean="0"/>
              <a:t>5/12/2016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BA3A86-D9C7-4014-BE96-E5B1C747BF76}"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80619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C094F00-D642-40D8-AAD6-ACE96E502EDE}" type="datetimeFigureOut">
              <a:rPr lang="en-US" smtClean="0"/>
              <a:t>5/12/2016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BA3A86-D9C7-4014-BE96-E5B1C747BF76}"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67308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C094F00-D642-40D8-AAD6-ACE96E502EDE}" type="datetimeFigureOut">
              <a:rPr lang="en-US" smtClean="0"/>
              <a:t>5/12/2016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BA3A86-D9C7-4014-BE96-E5B1C747BF76}" type="slidenum">
              <a:rPr lang="en-US" smtClean="0"/>
              <a:t>‹#›</a:t>
            </a:fld>
            <a:endParaRPr lang="en-US"/>
          </a:p>
        </p:txBody>
      </p:sp>
    </p:spTree>
    <p:extLst>
      <p:ext uri="{BB962C8B-B14F-4D97-AF65-F5344CB8AC3E}">
        <p14:creationId xmlns:p14="http://schemas.microsoft.com/office/powerpoint/2010/main" val="26688169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C094F00-D642-40D8-AAD6-ACE96E502EDE}" type="datetimeFigureOut">
              <a:rPr lang="en-US" smtClean="0"/>
              <a:t>5/12/2016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BA3A86-D9C7-4014-BE96-E5B1C747BF76}"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039347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C094F00-D642-40D8-AAD6-ACE96E502EDE}" type="datetimeFigureOut">
              <a:rPr lang="en-US" smtClean="0"/>
              <a:t>5/12/2016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BA3A86-D9C7-4014-BE96-E5B1C747BF76}"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810868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C094F00-D642-40D8-AAD6-ACE96E502EDE}" type="datetimeFigureOut">
              <a:rPr lang="en-US" smtClean="0"/>
              <a:t>5/12/2016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BA3A86-D9C7-4014-BE96-E5B1C747BF76}"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032560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C094F00-D642-40D8-AAD6-ACE96E502EDE}" type="datetimeFigureOut">
              <a:rPr lang="en-US" smtClean="0"/>
              <a:t>5/12/2016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BA3A86-D9C7-4014-BE96-E5B1C747BF76}"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230194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C094F00-D642-40D8-AAD6-ACE96E502EDE}" type="datetimeFigureOut">
              <a:rPr lang="en-US" smtClean="0"/>
              <a:t>5/12/2016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BA3A86-D9C7-4014-BE96-E5B1C747BF76}" type="slidenum">
              <a:rPr lang="en-US" smtClean="0"/>
              <a:t>‹#›</a:t>
            </a:fld>
            <a:endParaRPr lang="en-US"/>
          </a:p>
        </p:txBody>
      </p:sp>
    </p:spTree>
    <p:extLst>
      <p:ext uri="{BB962C8B-B14F-4D97-AF65-F5344CB8AC3E}">
        <p14:creationId xmlns:p14="http://schemas.microsoft.com/office/powerpoint/2010/main" val="16157502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C094F00-D642-40D8-AAD6-ACE96E502EDE}" type="datetimeFigureOut">
              <a:rPr lang="en-US" smtClean="0"/>
              <a:t>5/12/2016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BA3A86-D9C7-4014-BE96-E5B1C747BF76}"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596500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C094F00-D642-40D8-AAD6-ACE96E502EDE}" type="datetimeFigureOut">
              <a:rPr lang="en-US" smtClean="0"/>
              <a:t>5/12/2016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BA3A86-D9C7-4014-BE96-E5B1C747BF76}" type="slidenum">
              <a:rPr lang="en-US" smtClean="0"/>
              <a:t>‹#›</a:t>
            </a:fld>
            <a:endParaRPr lang="en-US"/>
          </a:p>
        </p:txBody>
      </p:sp>
    </p:spTree>
    <p:extLst>
      <p:ext uri="{BB962C8B-B14F-4D97-AF65-F5344CB8AC3E}">
        <p14:creationId xmlns:p14="http://schemas.microsoft.com/office/powerpoint/2010/main" val="3836416356"/>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C094F00-D642-40D8-AAD6-ACE96E502EDE}" type="datetimeFigureOut">
              <a:rPr lang="en-US" smtClean="0"/>
              <a:t>5/12/2016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1BA3A86-D9C7-4014-BE96-E5B1C747BF76}"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31766305"/>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C094F00-D642-40D8-AAD6-ACE96E502EDE}" type="datetimeFigureOut">
              <a:rPr lang="en-US" smtClean="0"/>
              <a:t>5/12/2016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1BA3A86-D9C7-4014-BE96-E5B1C747BF76}"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894951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C094F00-D642-40D8-AAD6-ACE96E502EDE}" type="datetimeFigureOut">
              <a:rPr lang="en-US" smtClean="0"/>
              <a:t>5/12/2016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1BA3A86-D9C7-4014-BE96-E5B1C747BF76}" type="slidenum">
              <a:rPr lang="en-US" smtClean="0"/>
              <a:t>‹#›</a:t>
            </a:fld>
            <a:endParaRPr lang="en-US"/>
          </a:p>
        </p:txBody>
      </p:sp>
    </p:spTree>
    <p:extLst>
      <p:ext uri="{BB962C8B-B14F-4D97-AF65-F5344CB8AC3E}">
        <p14:creationId xmlns:p14="http://schemas.microsoft.com/office/powerpoint/2010/main" val="37372000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C094F00-D642-40D8-AAD6-ACE96E502EDE}" type="datetimeFigureOut">
              <a:rPr lang="en-US" smtClean="0"/>
              <a:t>5/12/2016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BA3A86-D9C7-4014-BE96-E5B1C747BF76}"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58819079"/>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C094F00-D642-40D8-AAD6-ACE96E502EDE}" type="datetimeFigureOut">
              <a:rPr lang="en-US" smtClean="0"/>
              <a:t>5/12/2016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BA3A86-D9C7-4014-BE96-E5B1C747BF76}" type="slidenum">
              <a:rPr lang="en-US" smtClean="0"/>
              <a:t>‹#›</a:t>
            </a:fld>
            <a:endParaRPr lang="en-US"/>
          </a:p>
        </p:txBody>
      </p:sp>
    </p:spTree>
    <p:extLst>
      <p:ext uri="{BB962C8B-B14F-4D97-AF65-F5344CB8AC3E}">
        <p14:creationId xmlns:p14="http://schemas.microsoft.com/office/powerpoint/2010/main" val="6193710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C094F00-D642-40D8-AAD6-ACE96E502EDE}" type="datetimeFigureOut">
              <a:rPr lang="en-US" smtClean="0"/>
              <a:t>5/12/2016</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1BA3A86-D9C7-4014-BE96-E5B1C747BF76}" type="slidenum">
              <a:rPr lang="en-US" smtClean="0"/>
              <a:t>‹#›</a:t>
            </a:fld>
            <a:endParaRPr lang="en-US"/>
          </a:p>
        </p:txBody>
      </p:sp>
    </p:spTree>
    <p:extLst>
      <p:ext uri="{BB962C8B-B14F-4D97-AF65-F5344CB8AC3E}">
        <p14:creationId xmlns:p14="http://schemas.microsoft.com/office/powerpoint/2010/main" val="3757651609"/>
      </p:ext>
    </p:extLst>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 id="2147483791" r:id="rId12"/>
    <p:sldLayoutId id="2147483792" r:id="rId13"/>
    <p:sldLayoutId id="2147483793" r:id="rId14"/>
    <p:sldLayoutId id="2147483794" r:id="rId15"/>
    <p:sldLayoutId id="2147483795" r:id="rId16"/>
    <p:sldLayoutId id="2147483796"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thoughtbroadcast.com/" TargetMode="External"/><Relationship Id="rId2" Type="http://schemas.openxmlformats.org/officeDocument/2006/relationships/hyperlink" Target="http://www.samemedicine.com/"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latin typeface="Arial Narrow" panose="020B0606020202030204" pitchFamily="34" charset="0"/>
              </a:rPr>
              <a:t>South Texas Psychiatric PBRN</a:t>
            </a:r>
            <a:endParaRPr lang="en-US" dirty="0">
              <a:latin typeface="Arial Narrow" panose="020B0606020202030204" pitchFamily="34" charset="0"/>
            </a:endParaRPr>
          </a:p>
        </p:txBody>
      </p:sp>
      <p:sp>
        <p:nvSpPr>
          <p:cNvPr id="3" name="Subtitle 2"/>
          <p:cNvSpPr>
            <a:spLocks noGrp="1"/>
          </p:cNvSpPr>
          <p:nvPr>
            <p:ph type="subTitle" idx="1"/>
          </p:nvPr>
        </p:nvSpPr>
        <p:spPr/>
        <p:txBody>
          <a:bodyPr>
            <a:normAutofit/>
          </a:bodyPr>
          <a:lstStyle/>
          <a:p>
            <a:r>
              <a:rPr lang="en-US" sz="2800" dirty="0" smtClean="0">
                <a:latin typeface="Arial Narrow" panose="020B0606020202030204" pitchFamily="34" charset="0"/>
              </a:rPr>
              <a:t>Successes and Challenges of Conducting Health Research</a:t>
            </a:r>
            <a:endParaRPr lang="en-US" sz="2800" dirty="0">
              <a:latin typeface="Arial Narrow" panose="020B0606020202030204" pitchFamily="34" charset="0"/>
            </a:endParaRPr>
          </a:p>
        </p:txBody>
      </p:sp>
    </p:spTree>
    <p:extLst>
      <p:ext uri="{BB962C8B-B14F-4D97-AF65-F5344CB8AC3E}">
        <p14:creationId xmlns:p14="http://schemas.microsoft.com/office/powerpoint/2010/main" val="30160674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latin typeface="Arial Narrow" panose="020B0606020202030204" pitchFamily="34" charset="0"/>
              </a:rPr>
              <a:t>Methods</a:t>
            </a:r>
            <a:endParaRPr lang="en-US" sz="4000" dirty="0">
              <a:latin typeface="Arial Narrow" panose="020B0606020202030204" pitchFamily="34" charset="0"/>
            </a:endParaRPr>
          </a:p>
        </p:txBody>
      </p:sp>
      <p:sp>
        <p:nvSpPr>
          <p:cNvPr id="3" name="Content Placeholder 2"/>
          <p:cNvSpPr>
            <a:spLocks noGrp="1"/>
          </p:cNvSpPr>
          <p:nvPr>
            <p:ph idx="1"/>
          </p:nvPr>
        </p:nvSpPr>
        <p:spPr/>
        <p:txBody>
          <a:bodyPr/>
          <a:lstStyle/>
          <a:p>
            <a:r>
              <a:rPr lang="en-US" sz="2100" dirty="0">
                <a:latin typeface="Arial Narrow" panose="020B0606020202030204" pitchFamily="34" charset="0"/>
              </a:rPr>
              <a:t>The project will distribute 5 tablets in two month waves to 5 PBRN member practices (N=10 Psychiatrists). </a:t>
            </a:r>
            <a:endParaRPr lang="en-US" sz="2100" dirty="0" smtClean="0">
              <a:latin typeface="Arial Narrow" panose="020B0606020202030204" pitchFamily="34" charset="0"/>
            </a:endParaRPr>
          </a:p>
          <a:p>
            <a:endParaRPr lang="en-US" sz="2100" dirty="0" smtClean="0">
              <a:latin typeface="Arial Narrow" panose="020B0606020202030204" pitchFamily="34" charset="0"/>
            </a:endParaRPr>
          </a:p>
          <a:p>
            <a:r>
              <a:rPr lang="en-US" sz="2100" dirty="0" smtClean="0">
                <a:latin typeface="Arial Narrow" panose="020B0606020202030204" pitchFamily="34" charset="0"/>
              </a:rPr>
              <a:t>Psychiatrists </a:t>
            </a:r>
            <a:r>
              <a:rPr lang="en-US" sz="2100" dirty="0">
                <a:latin typeface="Arial Narrow" panose="020B0606020202030204" pitchFamily="34" charset="0"/>
              </a:rPr>
              <a:t>will be expected to use the device for 2 months with all consecutive follow-up patients that volunteer to participate in the project. </a:t>
            </a:r>
            <a:endParaRPr lang="en-US" sz="2100" dirty="0" smtClean="0">
              <a:latin typeface="Arial Narrow" panose="020B0606020202030204" pitchFamily="34" charset="0"/>
            </a:endParaRPr>
          </a:p>
          <a:p>
            <a:endParaRPr lang="en-US" sz="2100" dirty="0" smtClean="0">
              <a:latin typeface="Arial Narrow" panose="020B0606020202030204" pitchFamily="34" charset="0"/>
            </a:endParaRPr>
          </a:p>
          <a:p>
            <a:r>
              <a:rPr lang="en-US" sz="2100" dirty="0" smtClean="0">
                <a:latin typeface="Arial Narrow" panose="020B0606020202030204" pitchFamily="34" charset="0"/>
              </a:rPr>
              <a:t>Estimated </a:t>
            </a:r>
            <a:r>
              <a:rPr lang="en-US" sz="2100" dirty="0">
                <a:latin typeface="Arial Narrow" panose="020B0606020202030204" pitchFamily="34" charset="0"/>
              </a:rPr>
              <a:t>Patient enrollment for each psychiatrist is 20+ patients.</a:t>
            </a:r>
          </a:p>
          <a:p>
            <a:endParaRPr lang="en-US" dirty="0"/>
          </a:p>
        </p:txBody>
      </p:sp>
    </p:spTree>
    <p:extLst>
      <p:ext uri="{BB962C8B-B14F-4D97-AF65-F5344CB8AC3E}">
        <p14:creationId xmlns:p14="http://schemas.microsoft.com/office/powerpoint/2010/main" val="8230832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1" y="827011"/>
            <a:ext cx="9601196" cy="1303867"/>
          </a:xfrm>
        </p:spPr>
        <p:txBody>
          <a:bodyPr>
            <a:normAutofit/>
          </a:bodyPr>
          <a:lstStyle/>
          <a:p>
            <a:r>
              <a:rPr lang="en-US" sz="4000" dirty="0" smtClean="0">
                <a:latin typeface="Arial Narrow" panose="020B0606020202030204" pitchFamily="34" charset="0"/>
              </a:rPr>
              <a:t>Methods - Cont. </a:t>
            </a:r>
            <a:endParaRPr lang="en-US" sz="4000" dirty="0">
              <a:latin typeface="Arial Narrow" panose="020B0606020202030204" pitchFamily="34" charset="0"/>
            </a:endParaRPr>
          </a:p>
        </p:txBody>
      </p:sp>
      <p:sp>
        <p:nvSpPr>
          <p:cNvPr id="3" name="Content Placeholder 2"/>
          <p:cNvSpPr>
            <a:spLocks noGrp="1"/>
          </p:cNvSpPr>
          <p:nvPr>
            <p:ph idx="1"/>
          </p:nvPr>
        </p:nvSpPr>
        <p:spPr>
          <a:xfrm>
            <a:off x="1230087" y="2524275"/>
            <a:ext cx="9601196" cy="3729568"/>
          </a:xfrm>
        </p:spPr>
        <p:txBody>
          <a:bodyPr>
            <a:normAutofit/>
          </a:bodyPr>
          <a:lstStyle/>
          <a:p>
            <a:r>
              <a:rPr lang="en-US" sz="2200" dirty="0">
                <a:latin typeface="Arial Narrow" panose="020B0606020202030204" pitchFamily="34" charset="0"/>
              </a:rPr>
              <a:t>Three surveys will be administered to evaluate the effectiveness and overall satisfaction of the patient-doctor interface: </a:t>
            </a:r>
            <a:endParaRPr lang="en-US" sz="2200" dirty="0" smtClean="0">
              <a:latin typeface="Arial Narrow" panose="020B0606020202030204" pitchFamily="34" charset="0"/>
            </a:endParaRPr>
          </a:p>
          <a:p>
            <a:pPr marL="914400" lvl="1" indent="-457200">
              <a:buFont typeface="+mj-lt"/>
              <a:buAutoNum type="arabicPeriod"/>
            </a:pPr>
            <a:r>
              <a:rPr lang="en-US" sz="2200" dirty="0" smtClean="0">
                <a:latin typeface="Arial Narrow" panose="020B0606020202030204" pitchFamily="34" charset="0"/>
              </a:rPr>
              <a:t>Pre-Patient Questionnaire</a:t>
            </a:r>
            <a:r>
              <a:rPr lang="en-US" sz="2200" dirty="0">
                <a:latin typeface="Arial Narrow" panose="020B0606020202030204" pitchFamily="34" charset="0"/>
              </a:rPr>
              <a:t> </a:t>
            </a:r>
            <a:r>
              <a:rPr lang="en-US" sz="2200" dirty="0" smtClean="0">
                <a:latin typeface="Arial Narrow" panose="020B0606020202030204" pitchFamily="34" charset="0"/>
              </a:rPr>
              <a:t>- To </a:t>
            </a:r>
            <a:r>
              <a:rPr lang="en-US" sz="2200" dirty="0">
                <a:latin typeface="Arial Narrow" panose="020B0606020202030204" pitchFamily="34" charset="0"/>
              </a:rPr>
              <a:t>be filled out </a:t>
            </a:r>
            <a:r>
              <a:rPr lang="en-US" sz="2200" dirty="0" smtClean="0">
                <a:latin typeface="Arial Narrow" panose="020B0606020202030204" pitchFamily="34" charset="0"/>
              </a:rPr>
              <a:t>before using the SCS TBAST</a:t>
            </a:r>
          </a:p>
          <a:p>
            <a:pPr marL="914400" lvl="1" indent="-457200">
              <a:buFont typeface="+mj-lt"/>
              <a:buAutoNum type="arabicPeriod"/>
            </a:pPr>
            <a:r>
              <a:rPr lang="en-US" sz="2200" dirty="0" smtClean="0">
                <a:latin typeface="Arial Narrow" panose="020B0606020202030204" pitchFamily="34" charset="0"/>
              </a:rPr>
              <a:t>Post-Patient Questionnaire - To be filled out after using the SCS TBAST</a:t>
            </a:r>
          </a:p>
          <a:p>
            <a:pPr marL="914400" lvl="1" indent="-457200">
              <a:buFont typeface="+mj-lt"/>
              <a:buAutoNum type="arabicPeriod"/>
            </a:pPr>
            <a:r>
              <a:rPr lang="en-US" sz="2200" dirty="0" smtClean="0">
                <a:latin typeface="Arial Narrow" panose="020B0606020202030204" pitchFamily="34" charset="0"/>
              </a:rPr>
              <a:t>Psychiatrist Questionnaire - To be filled at the end of the follow-up visit</a:t>
            </a:r>
            <a:endParaRPr lang="en-US" sz="2200" dirty="0">
              <a:latin typeface="Arial Narrow" panose="020B0606020202030204" pitchFamily="34" charset="0"/>
            </a:endParaRPr>
          </a:p>
        </p:txBody>
      </p:sp>
    </p:spTree>
    <p:extLst>
      <p:ext uri="{BB962C8B-B14F-4D97-AF65-F5344CB8AC3E}">
        <p14:creationId xmlns:p14="http://schemas.microsoft.com/office/powerpoint/2010/main" val="31936377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latin typeface="Arial Narrow" panose="020B0606020202030204" pitchFamily="34" charset="0"/>
              </a:rPr>
              <a:t>Expected Findings</a:t>
            </a:r>
            <a:endParaRPr lang="en-US" sz="4000" dirty="0">
              <a:latin typeface="Arial Narrow" panose="020B0606020202030204" pitchFamily="34" charset="0"/>
            </a:endParaRPr>
          </a:p>
        </p:txBody>
      </p:sp>
      <p:sp>
        <p:nvSpPr>
          <p:cNvPr id="3" name="Content Placeholder 2"/>
          <p:cNvSpPr>
            <a:spLocks noGrp="1"/>
          </p:cNvSpPr>
          <p:nvPr>
            <p:ph idx="1"/>
          </p:nvPr>
        </p:nvSpPr>
        <p:spPr/>
        <p:txBody>
          <a:bodyPr>
            <a:normAutofit/>
          </a:bodyPr>
          <a:lstStyle/>
          <a:p>
            <a:r>
              <a:rPr lang="en-US" sz="2200" dirty="0">
                <a:latin typeface="Arial Narrow" panose="020B0606020202030204" pitchFamily="34" charset="0"/>
              </a:rPr>
              <a:t>We anticipate that this project will </a:t>
            </a:r>
          </a:p>
          <a:p>
            <a:pPr lvl="1"/>
            <a:r>
              <a:rPr lang="en-US" sz="2200" dirty="0" smtClean="0">
                <a:latin typeface="Arial Narrow" panose="020B0606020202030204" pitchFamily="34" charset="0"/>
              </a:rPr>
              <a:t>Promote a simplified </a:t>
            </a:r>
            <a:r>
              <a:rPr lang="en-US" sz="2200" dirty="0">
                <a:latin typeface="Arial Narrow" panose="020B0606020202030204" pitchFamily="34" charset="0"/>
              </a:rPr>
              <a:t>collaborative decision-making between psychiatrist and their patients by using the </a:t>
            </a:r>
            <a:r>
              <a:rPr lang="en-US" sz="2200" dirty="0" smtClean="0">
                <a:latin typeface="Arial Narrow" panose="020B0606020202030204" pitchFamily="34" charset="0"/>
              </a:rPr>
              <a:t>tablet to help set the agenda for clinician visits</a:t>
            </a:r>
          </a:p>
          <a:p>
            <a:pPr lvl="1"/>
            <a:r>
              <a:rPr lang="en-US" sz="2200" dirty="0" smtClean="0">
                <a:latin typeface="Arial Narrow" panose="020B0606020202030204" pitchFamily="34" charset="0"/>
              </a:rPr>
              <a:t>Create a more efficient follow-up visit resulting in a decline of patient-withheld concerns</a:t>
            </a:r>
          </a:p>
          <a:p>
            <a:pPr lvl="1"/>
            <a:r>
              <a:rPr lang="en-US" sz="2200" dirty="0" smtClean="0">
                <a:latin typeface="Arial Narrow" panose="020B0606020202030204" pitchFamily="34" charset="0"/>
              </a:rPr>
              <a:t>Improve satisfaction for both patient and psychiatrist</a:t>
            </a:r>
          </a:p>
          <a:p>
            <a:pPr lvl="1"/>
            <a:r>
              <a:rPr lang="en-US" sz="2200" dirty="0" smtClean="0">
                <a:latin typeface="Arial Narrow" panose="020B0606020202030204" pitchFamily="34" charset="0"/>
              </a:rPr>
              <a:t>Improve patient outcomes overall</a:t>
            </a:r>
            <a:endParaRPr lang="en-US" sz="2200" dirty="0">
              <a:latin typeface="Arial Narrow" panose="020B0606020202030204" pitchFamily="34" charset="0"/>
            </a:endParaRPr>
          </a:p>
          <a:p>
            <a:endParaRPr lang="en-US" dirty="0"/>
          </a:p>
        </p:txBody>
      </p:sp>
    </p:spTree>
    <p:extLst>
      <p:ext uri="{BB962C8B-B14F-4D97-AF65-F5344CB8AC3E}">
        <p14:creationId xmlns:p14="http://schemas.microsoft.com/office/powerpoint/2010/main" val="1196131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latin typeface="Arial Narrow" panose="020B0606020202030204" pitchFamily="34" charset="0"/>
              </a:rPr>
              <a:t>Conclusion - Next Steps</a:t>
            </a:r>
            <a:endParaRPr lang="en-US" sz="4000" dirty="0">
              <a:latin typeface="Arial Narrow" panose="020B0606020202030204" pitchFamily="34" charset="0"/>
            </a:endParaRPr>
          </a:p>
        </p:txBody>
      </p:sp>
      <p:sp>
        <p:nvSpPr>
          <p:cNvPr id="3" name="Content Placeholder 2"/>
          <p:cNvSpPr>
            <a:spLocks noGrp="1"/>
          </p:cNvSpPr>
          <p:nvPr>
            <p:ph idx="1"/>
          </p:nvPr>
        </p:nvSpPr>
        <p:spPr/>
        <p:txBody>
          <a:bodyPr>
            <a:normAutofit fontScale="55000" lnSpcReduction="20000"/>
          </a:bodyPr>
          <a:lstStyle/>
          <a:p>
            <a:r>
              <a:rPr lang="en-US" sz="4000" dirty="0">
                <a:latin typeface="Arial Narrow" panose="020B0606020202030204" pitchFamily="34" charset="0"/>
              </a:rPr>
              <a:t>We are currently in the process of recruiting more psychiatrists for the project. </a:t>
            </a:r>
            <a:endParaRPr lang="en-US" sz="4000" dirty="0" smtClean="0">
              <a:latin typeface="Arial Narrow" panose="020B0606020202030204" pitchFamily="34" charset="0"/>
            </a:endParaRPr>
          </a:p>
          <a:p>
            <a:r>
              <a:rPr lang="en-US" sz="4000" dirty="0" smtClean="0">
                <a:latin typeface="Arial Narrow" panose="020B0606020202030204" pitchFamily="34" charset="0"/>
              </a:rPr>
              <a:t>May </a:t>
            </a:r>
            <a:r>
              <a:rPr lang="en-US" sz="4000" dirty="0">
                <a:latin typeface="Arial Narrow" panose="020B0606020202030204" pitchFamily="34" charset="0"/>
              </a:rPr>
              <a:t>2016 is our expected start date. </a:t>
            </a:r>
            <a:endParaRPr lang="en-US" sz="4000" dirty="0" smtClean="0">
              <a:latin typeface="Arial Narrow" panose="020B0606020202030204" pitchFamily="34" charset="0"/>
            </a:endParaRPr>
          </a:p>
          <a:p>
            <a:r>
              <a:rPr lang="en-US" sz="4000" dirty="0" smtClean="0">
                <a:latin typeface="Arial Narrow" panose="020B0606020202030204" pitchFamily="34" charset="0"/>
              </a:rPr>
              <a:t>We </a:t>
            </a:r>
            <a:r>
              <a:rPr lang="en-US" sz="4000" dirty="0">
                <a:latin typeface="Arial Narrow" panose="020B0606020202030204" pitchFamily="34" charset="0"/>
              </a:rPr>
              <a:t>expect to use the SCS TBAST with over two hundred patients within the following year. </a:t>
            </a:r>
            <a:endParaRPr lang="en-US" sz="4000" b="1" dirty="0">
              <a:latin typeface="Arial Narrow" panose="020B0606020202030204" pitchFamily="34" charset="0"/>
            </a:endParaRPr>
          </a:p>
          <a:p>
            <a:r>
              <a:rPr lang="en-US" sz="4000" dirty="0" smtClean="0">
                <a:latin typeface="Arial Narrow" panose="020B0606020202030204" pitchFamily="34" charset="0"/>
              </a:rPr>
              <a:t>The South Texas Psychiatric </a:t>
            </a:r>
            <a:r>
              <a:rPr lang="en-US" sz="4000" dirty="0">
                <a:latin typeface="Arial Narrow" panose="020B0606020202030204" pitchFamily="34" charset="0"/>
              </a:rPr>
              <a:t>PBRN members participating in this project will provide exit interviews with their views and suggestions for improving technology like this in the clinical setting for future purposes. </a:t>
            </a:r>
            <a:endParaRPr lang="en-US" sz="4000" dirty="0" smtClean="0">
              <a:latin typeface="Arial Narrow" panose="020B0606020202030204" pitchFamily="34" charset="0"/>
            </a:endParaRPr>
          </a:p>
          <a:p>
            <a:r>
              <a:rPr lang="en-US" sz="4000" dirty="0" smtClean="0">
                <a:latin typeface="Arial Narrow" panose="020B0606020202030204" pitchFamily="34" charset="0"/>
              </a:rPr>
              <a:t>We </a:t>
            </a:r>
            <a:r>
              <a:rPr lang="en-US" sz="4000" dirty="0">
                <a:latin typeface="Arial Narrow" panose="020B0606020202030204" pitchFamily="34" charset="0"/>
              </a:rPr>
              <a:t>hope to be able to distribute this product to other psychiatrists who may need assistance in developing physician-patient collaborative decision-making.</a:t>
            </a:r>
            <a:endParaRPr lang="en-US" sz="4000" b="1" dirty="0">
              <a:latin typeface="Arial Narrow" panose="020B0606020202030204" pitchFamily="34" charset="0"/>
            </a:endParaRPr>
          </a:p>
          <a:p>
            <a:endParaRPr lang="en-US" dirty="0"/>
          </a:p>
        </p:txBody>
      </p:sp>
    </p:spTree>
    <p:extLst>
      <p:ext uri="{BB962C8B-B14F-4D97-AF65-F5344CB8AC3E}">
        <p14:creationId xmlns:p14="http://schemas.microsoft.com/office/powerpoint/2010/main" val="14200559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latin typeface="Arial Narrow" panose="020B0606020202030204" pitchFamily="34" charset="0"/>
              </a:rPr>
              <a:t>Who is the South Texas Psychiatric PBRN</a:t>
            </a:r>
            <a:endParaRPr lang="en-US" sz="4000" dirty="0">
              <a:latin typeface="Arial Narrow" panose="020B0606020202030204" pitchFamily="34" charset="0"/>
            </a:endParaRPr>
          </a:p>
        </p:txBody>
      </p:sp>
      <p:sp>
        <p:nvSpPr>
          <p:cNvPr id="3" name="Content Placeholder 2"/>
          <p:cNvSpPr>
            <a:spLocks noGrp="1"/>
          </p:cNvSpPr>
          <p:nvPr>
            <p:ph idx="1"/>
          </p:nvPr>
        </p:nvSpPr>
        <p:spPr/>
        <p:txBody>
          <a:bodyPr>
            <a:normAutofit lnSpcReduction="10000"/>
          </a:bodyPr>
          <a:lstStyle/>
          <a:p>
            <a:r>
              <a:rPr lang="en-US" sz="2200" dirty="0" smtClean="0">
                <a:latin typeface="Arial Narrow" panose="020B0606020202030204" pitchFamily="34" charset="0"/>
              </a:rPr>
              <a:t>The South Texas Psychiatric PBRN is an organization of community clinicians who collaborate together with UTHSCSA researchers to answer meaningful questions that will improve practice and patient care.  </a:t>
            </a:r>
          </a:p>
          <a:p>
            <a:pPr marL="0" indent="0">
              <a:buNone/>
            </a:pPr>
            <a:endParaRPr lang="en-US" sz="2200" dirty="0" smtClean="0">
              <a:latin typeface="Arial Narrow" panose="020B0606020202030204" pitchFamily="34" charset="0"/>
            </a:endParaRPr>
          </a:p>
          <a:p>
            <a:r>
              <a:rPr lang="en-US" sz="2200" dirty="0" smtClean="0">
                <a:latin typeface="Arial Narrow" panose="020B0606020202030204" pitchFamily="34" charset="0"/>
              </a:rPr>
              <a:t>Network is composed of 72 individual Psychiatrist in and around South Texas.  </a:t>
            </a:r>
          </a:p>
          <a:p>
            <a:pPr marL="0" indent="0">
              <a:buNone/>
            </a:pPr>
            <a:endParaRPr lang="en-US" sz="2200" dirty="0">
              <a:latin typeface="Arial Narrow" panose="020B0606020202030204" pitchFamily="34" charset="0"/>
            </a:endParaRPr>
          </a:p>
          <a:p>
            <a:r>
              <a:rPr lang="en-US" sz="2200" dirty="0" smtClean="0">
                <a:latin typeface="Arial Narrow" panose="020B0606020202030204" pitchFamily="34" charset="0"/>
              </a:rPr>
              <a:t>PBRNs have been recognized as excellent tools for conducting a variety of research activities in primary care.  </a:t>
            </a:r>
          </a:p>
        </p:txBody>
      </p:sp>
    </p:spTree>
    <p:extLst>
      <p:ext uri="{BB962C8B-B14F-4D97-AF65-F5344CB8AC3E}">
        <p14:creationId xmlns:p14="http://schemas.microsoft.com/office/powerpoint/2010/main" val="32541409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latin typeface="Arial Narrow" panose="020B0606020202030204" pitchFamily="34" charset="0"/>
              </a:rPr>
              <a:t>Successes</a:t>
            </a:r>
            <a:endParaRPr lang="en-US" sz="4000" dirty="0">
              <a:latin typeface="Arial Narrow" panose="020B0606020202030204" pitchFamily="34" charset="0"/>
            </a:endParaRPr>
          </a:p>
        </p:txBody>
      </p:sp>
      <p:sp>
        <p:nvSpPr>
          <p:cNvPr id="3" name="Content Placeholder 2"/>
          <p:cNvSpPr>
            <a:spLocks noGrp="1"/>
          </p:cNvSpPr>
          <p:nvPr>
            <p:ph idx="1"/>
          </p:nvPr>
        </p:nvSpPr>
        <p:spPr/>
        <p:txBody>
          <a:bodyPr>
            <a:normAutofit/>
          </a:bodyPr>
          <a:lstStyle/>
          <a:p>
            <a:r>
              <a:rPr lang="en-US" sz="2200" dirty="0" smtClean="0">
                <a:latin typeface="Arial Narrow" panose="020B0606020202030204" pitchFamily="34" charset="0"/>
              </a:rPr>
              <a:t>Current research project (in the final steps of data collection): </a:t>
            </a:r>
          </a:p>
          <a:p>
            <a:pPr lvl="1"/>
            <a:r>
              <a:rPr lang="en-US" sz="2200" dirty="0" smtClean="0">
                <a:latin typeface="Arial Narrow" panose="020B0606020202030204" pitchFamily="34" charset="0"/>
              </a:rPr>
              <a:t>SSRIs and Alcohol Risk</a:t>
            </a:r>
          </a:p>
          <a:p>
            <a:pPr marL="457200" lvl="1" indent="0">
              <a:buNone/>
            </a:pPr>
            <a:endParaRPr lang="en-US" sz="2200" dirty="0" smtClean="0">
              <a:latin typeface="Arial Narrow" panose="020B0606020202030204" pitchFamily="34" charset="0"/>
            </a:endParaRPr>
          </a:p>
          <a:p>
            <a:r>
              <a:rPr lang="en-US" sz="2200" dirty="0" smtClean="0">
                <a:latin typeface="Arial Narrow" panose="020B0606020202030204" pitchFamily="34" charset="0"/>
              </a:rPr>
              <a:t>Completed research projects: </a:t>
            </a:r>
          </a:p>
          <a:p>
            <a:pPr lvl="1"/>
            <a:r>
              <a:rPr lang="en-US" sz="2200" dirty="0">
                <a:latin typeface="Arial Narrow" panose="020B0606020202030204" pitchFamily="34" charset="0"/>
              </a:rPr>
              <a:t>Examining Negative Reactions: A Feasibility Study</a:t>
            </a:r>
          </a:p>
          <a:p>
            <a:pPr lvl="1"/>
            <a:r>
              <a:rPr lang="en-US" sz="2200" dirty="0">
                <a:latin typeface="Arial Narrow" panose="020B0606020202030204" pitchFamily="34" charset="0"/>
              </a:rPr>
              <a:t>Examination of the Doctor-Patient Relationship </a:t>
            </a:r>
          </a:p>
        </p:txBody>
      </p:sp>
    </p:spTree>
    <p:extLst>
      <p:ext uri="{BB962C8B-B14F-4D97-AF65-F5344CB8AC3E}">
        <p14:creationId xmlns:p14="http://schemas.microsoft.com/office/powerpoint/2010/main" val="44242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latin typeface="Arial Narrow" panose="020B0606020202030204" pitchFamily="34" charset="0"/>
              </a:rPr>
              <a:t>Successes - Cont. </a:t>
            </a:r>
            <a:endParaRPr lang="en-US" sz="4000" dirty="0">
              <a:latin typeface="Arial Narrow" panose="020B0606020202030204" pitchFamily="34" charset="0"/>
            </a:endParaRPr>
          </a:p>
        </p:txBody>
      </p:sp>
      <p:sp>
        <p:nvSpPr>
          <p:cNvPr id="3" name="Content Placeholder 2"/>
          <p:cNvSpPr>
            <a:spLocks noGrp="1"/>
          </p:cNvSpPr>
          <p:nvPr>
            <p:ph idx="1"/>
          </p:nvPr>
        </p:nvSpPr>
        <p:spPr/>
        <p:txBody>
          <a:bodyPr/>
          <a:lstStyle/>
          <a:p>
            <a:pPr>
              <a:buFont typeface="Arial" panose="020B0604020202020204" pitchFamily="34" charset="0"/>
              <a:buChar char="•"/>
            </a:pPr>
            <a:r>
              <a:rPr lang="en-US" sz="2200" dirty="0">
                <a:latin typeface="Arial Narrow" panose="020B0606020202030204" pitchFamily="34" charset="0"/>
              </a:rPr>
              <a:t>Publications </a:t>
            </a:r>
          </a:p>
          <a:p>
            <a:pPr lvl="1">
              <a:buFont typeface="Arial" panose="020B0604020202020204" pitchFamily="34" charset="0"/>
              <a:buChar char="•"/>
            </a:pPr>
            <a:r>
              <a:rPr lang="en-US" sz="2200" dirty="0">
                <a:latin typeface="Arial Narrow" panose="020B0606020202030204" pitchFamily="34" charset="0"/>
              </a:rPr>
              <a:t>The South Texas Psychiatric Practice – Based Research </a:t>
            </a:r>
            <a:r>
              <a:rPr lang="en-US" sz="2200" dirty="0" smtClean="0">
                <a:latin typeface="Arial Narrow" panose="020B0606020202030204" pitchFamily="34" charset="0"/>
              </a:rPr>
              <a:t>Network</a:t>
            </a:r>
          </a:p>
          <a:p>
            <a:pPr marL="457200" lvl="1" indent="0">
              <a:buNone/>
            </a:pPr>
            <a:r>
              <a:rPr lang="en-US" sz="2200" dirty="0">
                <a:latin typeface="Arial Narrow" panose="020B0606020202030204" pitchFamily="34" charset="0"/>
              </a:rPr>
              <a:t> </a:t>
            </a:r>
            <a:r>
              <a:rPr lang="en-US" sz="2200" dirty="0" smtClean="0">
                <a:latin typeface="Arial Narrow" panose="020B0606020202030204" pitchFamily="34" charset="0"/>
              </a:rPr>
              <a:t>	Published </a:t>
            </a:r>
            <a:r>
              <a:rPr lang="en-US" sz="2200" dirty="0">
                <a:latin typeface="Arial Narrow" panose="020B0606020202030204" pitchFamily="34" charset="0"/>
              </a:rPr>
              <a:t>in San Antonio </a:t>
            </a:r>
            <a:r>
              <a:rPr lang="en-US" sz="2200" dirty="0" smtClean="0">
                <a:latin typeface="Arial Narrow" panose="020B0606020202030204" pitchFamily="34" charset="0"/>
              </a:rPr>
              <a:t>Medicine.com - </a:t>
            </a:r>
            <a:r>
              <a:rPr lang="en-US" sz="2200" dirty="0" smtClean="0">
                <a:latin typeface="Arial Narrow" panose="020B0606020202030204" pitchFamily="34" charset="0"/>
                <a:hlinkClick r:id="rId2"/>
              </a:rPr>
              <a:t>www.samemedicine.com</a:t>
            </a:r>
            <a:endParaRPr lang="en-US" sz="2200" dirty="0" smtClean="0">
              <a:latin typeface="Arial Narrow" panose="020B0606020202030204" pitchFamily="34" charset="0"/>
            </a:endParaRPr>
          </a:p>
          <a:p>
            <a:pPr lvl="1">
              <a:buFont typeface="Arial" panose="020B0604020202020204" pitchFamily="34" charset="0"/>
              <a:buChar char="•"/>
            </a:pPr>
            <a:r>
              <a:rPr lang="en-US" sz="2200" dirty="0" smtClean="0">
                <a:latin typeface="Arial Narrow" panose="020B0606020202030204" pitchFamily="34" charset="0"/>
              </a:rPr>
              <a:t>How not to be a difficult patient </a:t>
            </a:r>
          </a:p>
          <a:p>
            <a:pPr marL="457200" lvl="1" indent="0">
              <a:buNone/>
            </a:pPr>
            <a:r>
              <a:rPr lang="en-US" sz="2200" dirty="0">
                <a:latin typeface="Arial Narrow" panose="020B0606020202030204" pitchFamily="34" charset="0"/>
              </a:rPr>
              <a:t>	</a:t>
            </a:r>
            <a:r>
              <a:rPr lang="en-US" sz="2200" dirty="0" smtClean="0">
                <a:latin typeface="Arial Narrow" panose="020B0606020202030204" pitchFamily="34" charset="0"/>
              </a:rPr>
              <a:t>Published in Thought Broadcast – </a:t>
            </a:r>
            <a:r>
              <a:rPr lang="en-US" sz="2200" dirty="0" smtClean="0">
                <a:latin typeface="Arial Narrow" panose="020B0606020202030204" pitchFamily="34" charset="0"/>
                <a:hlinkClick r:id="rId3"/>
              </a:rPr>
              <a:t>www.thoughtbroadcast.com</a:t>
            </a:r>
            <a:r>
              <a:rPr lang="en-US" sz="2200" dirty="0" smtClean="0">
                <a:latin typeface="Arial Narrow" panose="020B0606020202030204" pitchFamily="34" charset="0"/>
              </a:rPr>
              <a:t> </a:t>
            </a:r>
          </a:p>
          <a:p>
            <a:pPr marL="457200" lvl="1" indent="0">
              <a:buNone/>
            </a:pPr>
            <a:r>
              <a:rPr lang="en-US" sz="2200" dirty="0">
                <a:latin typeface="Arial Narrow" panose="020B0606020202030204" pitchFamily="34" charset="0"/>
              </a:rPr>
              <a:t>	</a:t>
            </a:r>
            <a:r>
              <a:rPr lang="en-US" sz="2200" dirty="0" smtClean="0">
                <a:latin typeface="Arial Narrow" panose="020B0606020202030204" pitchFamily="34" charset="0"/>
              </a:rPr>
              <a:t>A Psychiatrist’s Thoughts – Straight To Your Head &amp; HCPlive.com</a:t>
            </a:r>
            <a:endParaRPr lang="en-US" sz="2200" dirty="0">
              <a:latin typeface="Arial Narrow" panose="020B0606020202030204" pitchFamily="34" charset="0"/>
            </a:endParaRPr>
          </a:p>
          <a:p>
            <a:endParaRPr lang="en-US" dirty="0"/>
          </a:p>
        </p:txBody>
      </p:sp>
    </p:spTree>
    <p:extLst>
      <p:ext uri="{BB962C8B-B14F-4D97-AF65-F5344CB8AC3E}">
        <p14:creationId xmlns:p14="http://schemas.microsoft.com/office/powerpoint/2010/main" val="18477984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latin typeface="Arial Narrow" panose="020B0606020202030204" pitchFamily="34" charset="0"/>
              </a:rPr>
              <a:t>Challenges</a:t>
            </a:r>
            <a:endParaRPr lang="en-US" sz="4000" dirty="0">
              <a:latin typeface="Arial Narrow" panose="020B0606020202030204" pitchFamily="34" charset="0"/>
            </a:endParaRPr>
          </a:p>
        </p:txBody>
      </p:sp>
      <p:sp>
        <p:nvSpPr>
          <p:cNvPr id="3" name="Content Placeholder 2"/>
          <p:cNvSpPr>
            <a:spLocks noGrp="1"/>
          </p:cNvSpPr>
          <p:nvPr>
            <p:ph idx="1"/>
          </p:nvPr>
        </p:nvSpPr>
        <p:spPr>
          <a:xfrm>
            <a:off x="1295402" y="3054953"/>
            <a:ext cx="9601196" cy="3318936"/>
          </a:xfrm>
        </p:spPr>
        <p:txBody>
          <a:bodyPr>
            <a:normAutofit/>
          </a:bodyPr>
          <a:lstStyle/>
          <a:p>
            <a:r>
              <a:rPr lang="en-US" sz="2200" dirty="0" smtClean="0">
                <a:latin typeface="Arial Narrow" panose="020B0606020202030204" pitchFamily="34" charset="0"/>
              </a:rPr>
              <a:t>Clinician participation</a:t>
            </a:r>
            <a:endParaRPr lang="en-US" sz="2200" dirty="0" smtClean="0">
              <a:latin typeface="Arial Narrow" panose="020B0606020202030204" pitchFamily="34" charset="0"/>
            </a:endParaRPr>
          </a:p>
          <a:p>
            <a:pPr marL="0" indent="0">
              <a:buNone/>
            </a:pPr>
            <a:endParaRPr lang="en-US" sz="2200" dirty="0" smtClean="0">
              <a:latin typeface="Arial Narrow" panose="020B0606020202030204" pitchFamily="34" charset="0"/>
            </a:endParaRPr>
          </a:p>
          <a:p>
            <a:r>
              <a:rPr lang="en-US" sz="2200" dirty="0" smtClean="0">
                <a:latin typeface="Arial Narrow" panose="020B0606020202030204" pitchFamily="34" charset="0"/>
              </a:rPr>
              <a:t>Choosing a project from many ideas</a:t>
            </a:r>
            <a:endParaRPr lang="en-US" sz="2200" dirty="0" smtClean="0">
              <a:latin typeface="Arial Narrow" panose="020B0606020202030204" pitchFamily="34" charset="0"/>
            </a:endParaRPr>
          </a:p>
          <a:p>
            <a:pPr marL="0" indent="0">
              <a:buNone/>
            </a:pPr>
            <a:endParaRPr lang="en-US" sz="2200" dirty="0" smtClean="0">
              <a:latin typeface="Arial Narrow" panose="020B0606020202030204" pitchFamily="34" charset="0"/>
            </a:endParaRPr>
          </a:p>
          <a:p>
            <a:r>
              <a:rPr lang="en-US" sz="2200" dirty="0" smtClean="0">
                <a:latin typeface="Arial Narrow" panose="020B0606020202030204" pitchFamily="34" charset="0"/>
              </a:rPr>
              <a:t>Plan translating into streamlined procedure</a:t>
            </a:r>
            <a:endParaRPr lang="en-US" sz="2200" dirty="0" smtClean="0">
              <a:latin typeface="Arial Narrow" panose="020B0606020202030204" pitchFamily="34" charset="0"/>
            </a:endParaRPr>
          </a:p>
          <a:p>
            <a:endParaRPr lang="en-US" sz="2200" dirty="0">
              <a:latin typeface="Arial Narrow" panose="020B0606020202030204" pitchFamily="34" charset="0"/>
            </a:endParaRPr>
          </a:p>
          <a:p>
            <a:pPr marL="0" indent="0">
              <a:buNone/>
            </a:pPr>
            <a:endParaRPr lang="en-US" sz="2200" dirty="0" smtClean="0">
              <a:latin typeface="Arial Narrow" panose="020B0606020202030204" pitchFamily="34" charset="0"/>
            </a:endParaRPr>
          </a:p>
          <a:p>
            <a:endParaRPr lang="en-US" sz="2200" dirty="0">
              <a:latin typeface="Arial Narrow" panose="020B0606020202030204" pitchFamily="34" charset="0"/>
            </a:endParaRPr>
          </a:p>
        </p:txBody>
      </p:sp>
    </p:spTree>
    <p:extLst>
      <p:ext uri="{BB962C8B-B14F-4D97-AF65-F5344CB8AC3E}">
        <p14:creationId xmlns:p14="http://schemas.microsoft.com/office/powerpoint/2010/main" val="40267581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latin typeface="Arial Narrow" panose="020B0606020202030204" pitchFamily="34" charset="0"/>
              </a:rPr>
              <a:t>How the latest project came to life…</a:t>
            </a:r>
            <a:endParaRPr lang="en-US" sz="4000" dirty="0">
              <a:latin typeface="Arial Narrow" panose="020B0606020202030204" pitchFamily="34" charset="0"/>
            </a:endParaRPr>
          </a:p>
        </p:txBody>
      </p:sp>
      <p:sp>
        <p:nvSpPr>
          <p:cNvPr id="3" name="Content Placeholder 2"/>
          <p:cNvSpPr>
            <a:spLocks noGrp="1"/>
          </p:cNvSpPr>
          <p:nvPr>
            <p:ph idx="1"/>
          </p:nvPr>
        </p:nvSpPr>
        <p:spPr/>
        <p:txBody>
          <a:bodyPr>
            <a:noAutofit/>
          </a:bodyPr>
          <a:lstStyle/>
          <a:p>
            <a:r>
              <a:rPr lang="en-US" sz="2200" dirty="0" smtClean="0">
                <a:latin typeface="Arial Narrow" panose="020B0606020202030204" pitchFamily="34" charset="0"/>
              </a:rPr>
              <a:t>The </a:t>
            </a:r>
            <a:r>
              <a:rPr lang="en-US" sz="2200" dirty="0">
                <a:latin typeface="Arial Narrow" panose="020B0606020202030204" pitchFamily="34" charset="0"/>
              </a:rPr>
              <a:t>purpose of this pilot project is to address a real world problem encountered by many </a:t>
            </a:r>
            <a:r>
              <a:rPr lang="en-US" sz="2200" dirty="0" smtClean="0">
                <a:latin typeface="Arial Narrow" panose="020B0606020202030204" pitchFamily="34" charset="0"/>
              </a:rPr>
              <a:t>psychiatrists, </a:t>
            </a:r>
            <a:r>
              <a:rPr lang="en-US" sz="2200" u="sng" dirty="0">
                <a:latin typeface="Arial Narrow" panose="020B0606020202030204" pitchFamily="34" charset="0"/>
              </a:rPr>
              <a:t>patients </a:t>
            </a:r>
            <a:r>
              <a:rPr lang="en-US" sz="2200" u="sng" dirty="0" smtClean="0">
                <a:latin typeface="Arial Narrow" panose="020B0606020202030204" pitchFamily="34" charset="0"/>
              </a:rPr>
              <a:t>withholding </a:t>
            </a:r>
            <a:r>
              <a:rPr lang="en-US" sz="2200" u="sng" dirty="0">
                <a:latin typeface="Arial Narrow" panose="020B0606020202030204" pitchFamily="34" charset="0"/>
              </a:rPr>
              <a:t>topics of concern till the last minute of a psychiatric appointment</a:t>
            </a:r>
            <a:r>
              <a:rPr lang="en-US" sz="2200" dirty="0">
                <a:latin typeface="Arial Narrow" panose="020B0606020202030204" pitchFamily="34" charset="0"/>
              </a:rPr>
              <a:t>. </a:t>
            </a:r>
            <a:endParaRPr lang="en-US" sz="2200" dirty="0" smtClean="0">
              <a:latin typeface="Arial Narrow" panose="020B0606020202030204" pitchFamily="34" charset="0"/>
            </a:endParaRPr>
          </a:p>
          <a:p>
            <a:r>
              <a:rPr lang="en-US" sz="2200" dirty="0" smtClean="0">
                <a:latin typeface="Arial Narrow" panose="020B0606020202030204" pitchFamily="34" charset="0"/>
              </a:rPr>
              <a:t>This </a:t>
            </a:r>
            <a:r>
              <a:rPr lang="en-US" sz="2200" dirty="0">
                <a:latin typeface="Arial Narrow" panose="020B0606020202030204" pitchFamily="34" charset="0"/>
              </a:rPr>
              <a:t>issue was identified by fellow </a:t>
            </a:r>
            <a:r>
              <a:rPr lang="en-US" sz="2200" dirty="0" smtClean="0">
                <a:latin typeface="Arial Narrow" panose="020B0606020202030204" pitchFamily="34" charset="0"/>
              </a:rPr>
              <a:t>psychiatrists </a:t>
            </a:r>
            <a:r>
              <a:rPr lang="en-US" sz="2200" dirty="0">
                <a:latin typeface="Arial Narrow" panose="020B0606020202030204" pitchFamily="34" charset="0"/>
              </a:rPr>
              <a:t>at one of our quarterly Psychiatry PBRN meetings.  </a:t>
            </a:r>
            <a:endParaRPr lang="en-US" sz="2200" dirty="0" smtClean="0">
              <a:latin typeface="Arial Narrow" panose="020B0606020202030204" pitchFamily="34" charset="0"/>
            </a:endParaRPr>
          </a:p>
          <a:p>
            <a:r>
              <a:rPr lang="en-US" sz="2200" dirty="0" smtClean="0">
                <a:latin typeface="Arial Narrow" panose="020B0606020202030204" pitchFamily="34" charset="0"/>
              </a:rPr>
              <a:t>Through </a:t>
            </a:r>
            <a:r>
              <a:rPr lang="en-US" sz="2200" dirty="0">
                <a:latin typeface="Arial Narrow" panose="020B0606020202030204" pitchFamily="34" charset="0"/>
              </a:rPr>
              <a:t>discourse it was decided </a:t>
            </a:r>
            <a:r>
              <a:rPr lang="en-US" sz="2200" dirty="0" smtClean="0">
                <a:latin typeface="Arial Narrow" panose="020B0606020202030204" pitchFamily="34" charset="0"/>
              </a:rPr>
              <a:t>that, </a:t>
            </a:r>
            <a:r>
              <a:rPr lang="en-US" sz="2200" dirty="0">
                <a:latin typeface="Arial Narrow" panose="020B0606020202030204" pitchFamily="34" charset="0"/>
              </a:rPr>
              <a:t>with the assistance of </a:t>
            </a:r>
            <a:r>
              <a:rPr lang="en-US" sz="2200" dirty="0" smtClean="0">
                <a:latin typeface="Arial Narrow" panose="020B0606020202030204" pitchFamily="34" charset="0"/>
              </a:rPr>
              <a:t>an </a:t>
            </a:r>
            <a:r>
              <a:rPr lang="en-US" sz="2200" dirty="0">
                <a:latin typeface="Arial Narrow" panose="020B0606020202030204" pitchFamily="34" charset="0"/>
              </a:rPr>
              <a:t>implemented tablet-based agenda setting tool, </a:t>
            </a:r>
            <a:r>
              <a:rPr lang="en-US" sz="2200" dirty="0" smtClean="0">
                <a:latin typeface="Arial Narrow" panose="020B0606020202030204" pitchFamily="34" charset="0"/>
              </a:rPr>
              <a:t>we would </a:t>
            </a:r>
            <a:r>
              <a:rPr lang="en-US" sz="2200" dirty="0">
                <a:latin typeface="Arial Narrow" panose="020B0606020202030204" pitchFamily="34" charset="0"/>
              </a:rPr>
              <a:t>develop a method for </a:t>
            </a:r>
            <a:r>
              <a:rPr lang="en-US" sz="2200" dirty="0" smtClean="0">
                <a:latin typeface="Arial Narrow" panose="020B0606020202030204" pitchFamily="34" charset="0"/>
              </a:rPr>
              <a:t>patients </a:t>
            </a:r>
            <a:r>
              <a:rPr lang="en-US" sz="2200" dirty="0">
                <a:latin typeface="Arial Narrow" panose="020B0606020202030204" pitchFamily="34" charset="0"/>
              </a:rPr>
              <a:t>to outline the agenda of each visit </a:t>
            </a:r>
            <a:r>
              <a:rPr lang="en-US" sz="2200" dirty="0" smtClean="0">
                <a:latin typeface="Arial Narrow" panose="020B0606020202030204" pitchFamily="34" charset="0"/>
              </a:rPr>
              <a:t>prior to the start of their session. </a:t>
            </a:r>
          </a:p>
        </p:txBody>
      </p:sp>
    </p:spTree>
    <p:extLst>
      <p:ext uri="{BB962C8B-B14F-4D97-AF65-F5344CB8AC3E}">
        <p14:creationId xmlns:p14="http://schemas.microsoft.com/office/powerpoint/2010/main" val="31310293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latin typeface="Arial Narrow" panose="020B0606020202030204" pitchFamily="34" charset="0"/>
              </a:rPr>
              <a:t>Project Overview</a:t>
            </a:r>
            <a:endParaRPr lang="en-US" sz="4000" dirty="0">
              <a:latin typeface="Arial Narrow" panose="020B0606020202030204" pitchFamily="34" charset="0"/>
            </a:endParaRPr>
          </a:p>
        </p:txBody>
      </p:sp>
      <p:sp>
        <p:nvSpPr>
          <p:cNvPr id="3" name="Content Placeholder 2"/>
          <p:cNvSpPr>
            <a:spLocks noGrp="1"/>
          </p:cNvSpPr>
          <p:nvPr>
            <p:ph idx="1"/>
          </p:nvPr>
        </p:nvSpPr>
        <p:spPr>
          <a:xfrm>
            <a:off x="840921" y="2457451"/>
            <a:ext cx="10597242" cy="3747406"/>
          </a:xfrm>
        </p:spPr>
        <p:txBody>
          <a:bodyPr>
            <a:noAutofit/>
          </a:bodyPr>
          <a:lstStyle/>
          <a:p>
            <a:r>
              <a:rPr lang="en-US" sz="2200" dirty="0">
                <a:latin typeface="Arial Narrow" panose="020B0606020202030204" pitchFamily="34" charset="0"/>
              </a:rPr>
              <a:t>This study is being conducted by the Psychiatric PBRN in collaboration with EvaluTrac LLC to develop and test Session Conversation Starter tablet-based agenda setting tool (SCS TBAST) in the clinical setting. </a:t>
            </a:r>
            <a:endParaRPr lang="en-US" sz="2200" dirty="0" smtClean="0">
              <a:latin typeface="Arial Narrow" panose="020B0606020202030204" pitchFamily="34" charset="0"/>
            </a:endParaRPr>
          </a:p>
          <a:p>
            <a:r>
              <a:rPr lang="en-US" sz="2200" dirty="0" smtClean="0">
                <a:latin typeface="Arial Narrow" panose="020B0606020202030204" pitchFamily="34" charset="0"/>
              </a:rPr>
              <a:t>The </a:t>
            </a:r>
            <a:r>
              <a:rPr lang="en-US" sz="2200" dirty="0">
                <a:latin typeface="Arial Narrow" panose="020B0606020202030204" pitchFamily="34" charset="0"/>
              </a:rPr>
              <a:t>SCS TBAST </a:t>
            </a:r>
            <a:r>
              <a:rPr lang="en-US" sz="2200" dirty="0" smtClean="0">
                <a:latin typeface="Arial Narrow" panose="020B0606020202030204" pitchFamily="34" charset="0"/>
              </a:rPr>
              <a:t>will </a:t>
            </a:r>
            <a:r>
              <a:rPr lang="en-US" sz="2200" dirty="0">
                <a:latin typeface="Arial Narrow" panose="020B0606020202030204" pitchFamily="34" charset="0"/>
              </a:rPr>
              <a:t>allow the patient to flag important issues or concerns </a:t>
            </a:r>
            <a:r>
              <a:rPr lang="en-US" sz="2200" dirty="0" smtClean="0">
                <a:latin typeface="Arial Narrow" panose="020B0606020202030204" pitchFamily="34" charset="0"/>
              </a:rPr>
              <a:t>prior </a:t>
            </a:r>
            <a:r>
              <a:rPr lang="en-US" sz="2200" dirty="0">
                <a:latin typeface="Arial Narrow" panose="020B0606020202030204" pitchFamily="34" charset="0"/>
              </a:rPr>
              <a:t>to the start of their </a:t>
            </a:r>
            <a:r>
              <a:rPr lang="en-US" sz="2200" dirty="0" smtClean="0">
                <a:latin typeface="Arial Narrow" panose="020B0606020202030204" pitchFamily="34" charset="0"/>
              </a:rPr>
              <a:t>session. </a:t>
            </a:r>
          </a:p>
          <a:p>
            <a:r>
              <a:rPr lang="en-US" sz="2200" dirty="0" smtClean="0">
                <a:latin typeface="Arial Narrow" panose="020B0606020202030204" pitchFamily="34" charset="0"/>
              </a:rPr>
              <a:t>This </a:t>
            </a:r>
            <a:r>
              <a:rPr lang="en-US" sz="2200" dirty="0">
                <a:latin typeface="Arial Narrow" panose="020B0606020202030204" pitchFamily="34" charset="0"/>
              </a:rPr>
              <a:t>project aims to integrate technology into the clinical setting by administering an agenda setting tool to assist the psychiatrist and patient in the course of their treatment plan. </a:t>
            </a:r>
          </a:p>
          <a:p>
            <a:endParaRPr lang="en-US" sz="2200" dirty="0"/>
          </a:p>
        </p:txBody>
      </p:sp>
    </p:spTree>
    <p:extLst>
      <p:ext uri="{BB962C8B-B14F-4D97-AF65-F5344CB8AC3E}">
        <p14:creationId xmlns:p14="http://schemas.microsoft.com/office/powerpoint/2010/main" val="3080603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latin typeface="Arial Narrow" panose="020B0606020202030204" pitchFamily="34" charset="0"/>
              </a:rPr>
              <a:t>Real World Significance</a:t>
            </a:r>
            <a:endParaRPr lang="en-US" sz="4000" dirty="0">
              <a:latin typeface="Arial Narrow" panose="020B0606020202030204" pitchFamily="34" charset="0"/>
            </a:endParaRPr>
          </a:p>
        </p:txBody>
      </p:sp>
      <p:sp>
        <p:nvSpPr>
          <p:cNvPr id="3" name="Content Placeholder 2"/>
          <p:cNvSpPr>
            <a:spLocks noGrp="1"/>
          </p:cNvSpPr>
          <p:nvPr>
            <p:ph idx="1"/>
          </p:nvPr>
        </p:nvSpPr>
        <p:spPr/>
        <p:txBody>
          <a:bodyPr>
            <a:normAutofit/>
          </a:bodyPr>
          <a:lstStyle/>
          <a:p>
            <a:r>
              <a:rPr lang="en-US" sz="2200" i="1" dirty="0" smtClean="0">
                <a:latin typeface="Arial Narrow" panose="020B0606020202030204" pitchFamily="34" charset="0"/>
              </a:rPr>
              <a:t>AGENDA SETTING:</a:t>
            </a:r>
          </a:p>
          <a:p>
            <a:pPr marL="800100" lvl="1" indent="-342900">
              <a:buFont typeface="+mj-lt"/>
              <a:buAutoNum type="arabicPeriod"/>
            </a:pPr>
            <a:r>
              <a:rPr lang="en-US" sz="2200" dirty="0">
                <a:latin typeface="Arial Narrow" panose="020B0606020202030204" pitchFamily="34" charset="0"/>
              </a:rPr>
              <a:t>The Affordable Care Act has encouraged providers to involve patients as proactive participants in maintaining their own good health, by effectively managing their chronic disease and engaging in shared decision making with their physicians</a:t>
            </a:r>
            <a:r>
              <a:rPr lang="en-US" sz="2200" dirty="0" smtClean="0">
                <a:latin typeface="Arial Narrow" panose="020B0606020202030204" pitchFamily="34" charset="0"/>
              </a:rPr>
              <a:t>.</a:t>
            </a:r>
          </a:p>
          <a:p>
            <a:pPr marL="800100" lvl="1" indent="-342900">
              <a:buFont typeface="+mj-lt"/>
              <a:buAutoNum type="arabicPeriod"/>
            </a:pPr>
            <a:endParaRPr lang="en-US" sz="2200" dirty="0">
              <a:latin typeface="Arial Narrow" panose="020B0606020202030204" pitchFamily="34" charset="0"/>
            </a:endParaRPr>
          </a:p>
          <a:p>
            <a:pPr marL="800100" lvl="1" indent="-342900">
              <a:buFont typeface="+mj-lt"/>
              <a:buAutoNum type="arabicPeriod"/>
            </a:pPr>
            <a:r>
              <a:rPr lang="en-US" sz="2200" dirty="0">
                <a:latin typeface="Arial Narrow" panose="020B0606020202030204" pitchFamily="34" charset="0"/>
              </a:rPr>
              <a:t>Patient activation requires the patient to be involved in the decision making process of their own treatment and insists that the patient has the knowledge, skills, and confidence needed to manage one's own health.</a:t>
            </a:r>
          </a:p>
        </p:txBody>
      </p:sp>
    </p:spTree>
    <p:extLst>
      <p:ext uri="{BB962C8B-B14F-4D97-AF65-F5344CB8AC3E}">
        <p14:creationId xmlns:p14="http://schemas.microsoft.com/office/powerpoint/2010/main" val="15186014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latin typeface="Arial Narrow" panose="020B0606020202030204" pitchFamily="34" charset="0"/>
              </a:rPr>
              <a:t>IIMS CE GRANT AWARD </a:t>
            </a:r>
            <a:r>
              <a:rPr lang="en-US" sz="2200" dirty="0">
                <a:latin typeface="Arial Narrow" panose="020B0606020202030204" pitchFamily="34" charset="0"/>
              </a:rPr>
              <a:t/>
            </a:r>
            <a:br>
              <a:rPr lang="en-US" sz="2200" dirty="0">
                <a:latin typeface="Arial Narrow" panose="020B0606020202030204" pitchFamily="34" charset="0"/>
              </a:rPr>
            </a:br>
            <a:endParaRPr lang="en-US" sz="2200" dirty="0">
              <a:latin typeface="Arial Narrow" panose="020B0606020202030204" pitchFamily="34" charset="0"/>
            </a:endParaRPr>
          </a:p>
        </p:txBody>
      </p:sp>
      <p:sp>
        <p:nvSpPr>
          <p:cNvPr id="3" name="Content Placeholder 2"/>
          <p:cNvSpPr>
            <a:spLocks noGrp="1"/>
          </p:cNvSpPr>
          <p:nvPr>
            <p:ph idx="1"/>
          </p:nvPr>
        </p:nvSpPr>
        <p:spPr>
          <a:xfrm>
            <a:off x="759279" y="2424793"/>
            <a:ext cx="10670720" cy="3771900"/>
          </a:xfrm>
        </p:spPr>
        <p:txBody>
          <a:bodyPr>
            <a:normAutofit fontScale="92500" lnSpcReduction="10000"/>
          </a:bodyPr>
          <a:lstStyle/>
          <a:p>
            <a:r>
              <a:rPr lang="en-US" sz="2200" i="1" dirty="0" smtClean="0">
                <a:latin typeface="Arial Narrow" panose="020B0606020202030204" pitchFamily="34" charset="0"/>
              </a:rPr>
              <a:t>Title: </a:t>
            </a:r>
            <a:r>
              <a:rPr lang="en-US" sz="2200" dirty="0">
                <a:latin typeface="Arial Narrow" panose="020B0606020202030204" pitchFamily="34" charset="0"/>
              </a:rPr>
              <a:t>Pilot Study to Develop &amp; Evaluate the South Texas Psychiatric PBRN’s Session Conversation Starter Tablet-Based Agenda Setting Tool (SCS TBAST) to Enhance Psychiatric Follow-up visits.</a:t>
            </a:r>
            <a:endParaRPr lang="en-US" sz="2200" i="1" dirty="0">
              <a:latin typeface="Arial Narrow" panose="020B0606020202030204" pitchFamily="34" charset="0"/>
            </a:endParaRPr>
          </a:p>
          <a:p>
            <a:pPr marL="0" indent="0">
              <a:buNone/>
            </a:pPr>
            <a:endParaRPr lang="en-US" sz="2200" dirty="0" smtClean="0">
              <a:latin typeface="Arial Narrow" panose="020B0606020202030204" pitchFamily="34" charset="0"/>
            </a:endParaRPr>
          </a:p>
          <a:p>
            <a:r>
              <a:rPr lang="en-US" sz="2200" dirty="0" smtClean="0">
                <a:latin typeface="Arial Narrow" panose="020B0606020202030204" pitchFamily="34" charset="0"/>
              </a:rPr>
              <a:t>TECHNOLOGY </a:t>
            </a:r>
            <a:r>
              <a:rPr lang="en-US" sz="2200" dirty="0">
                <a:latin typeface="Arial Narrow" panose="020B0606020202030204" pitchFamily="34" charset="0"/>
              </a:rPr>
              <a:t>USED IN CLINICAL PRACTICE:</a:t>
            </a:r>
            <a:endParaRPr lang="en-US" sz="2200" dirty="0" smtClean="0">
              <a:latin typeface="Arial Narrow" panose="020B0606020202030204" pitchFamily="34" charset="0"/>
            </a:endParaRPr>
          </a:p>
          <a:p>
            <a:pPr marL="800100" lvl="1" indent="-342900">
              <a:buFont typeface="+mj-lt"/>
              <a:buAutoNum type="arabicPeriod"/>
            </a:pPr>
            <a:r>
              <a:rPr lang="en-US" sz="2200" dirty="0">
                <a:latin typeface="Arial Narrow" panose="020B0606020202030204" pitchFamily="34" charset="0"/>
              </a:rPr>
              <a:t>The use of electronic devices to assist in clinical management of medically ill patients has gained widespread interest and use (Heron &amp; Smyth, 2010; </a:t>
            </a:r>
            <a:r>
              <a:rPr lang="en-US" sz="2200" dirty="0" err="1">
                <a:latin typeface="Arial Narrow" panose="020B0606020202030204" pitchFamily="34" charset="0"/>
              </a:rPr>
              <a:t>Forchuk</a:t>
            </a:r>
            <a:r>
              <a:rPr lang="en-US" sz="2200" dirty="0">
                <a:latin typeface="Arial Narrow" panose="020B0606020202030204" pitchFamily="34" charset="0"/>
              </a:rPr>
              <a:t>, </a:t>
            </a:r>
            <a:r>
              <a:rPr lang="en-US" sz="2200" dirty="0" err="1">
                <a:latin typeface="Arial Narrow" panose="020B0606020202030204" pitchFamily="34" charset="0"/>
              </a:rPr>
              <a:t>Donelle</a:t>
            </a:r>
            <a:r>
              <a:rPr lang="en-US" sz="2200" dirty="0">
                <a:latin typeface="Arial Narrow" panose="020B0606020202030204" pitchFamily="34" charset="0"/>
              </a:rPr>
              <a:t>, </a:t>
            </a:r>
            <a:r>
              <a:rPr lang="en-US" sz="2200" dirty="0" err="1">
                <a:latin typeface="Arial Narrow" panose="020B0606020202030204" pitchFamily="34" charset="0"/>
              </a:rPr>
              <a:t>Ethridge</a:t>
            </a:r>
            <a:r>
              <a:rPr lang="en-US" sz="2200" dirty="0">
                <a:latin typeface="Arial Narrow" panose="020B0606020202030204" pitchFamily="34" charset="0"/>
              </a:rPr>
              <a:t> &amp; Warner, 2015</a:t>
            </a:r>
            <a:r>
              <a:rPr lang="en-US" sz="2200" dirty="0" smtClean="0">
                <a:latin typeface="Arial Narrow" panose="020B0606020202030204" pitchFamily="34" charset="0"/>
              </a:rPr>
              <a:t>).</a:t>
            </a:r>
          </a:p>
          <a:p>
            <a:pPr marL="800100" lvl="1" indent="-342900">
              <a:buFont typeface="+mj-lt"/>
              <a:buAutoNum type="arabicPeriod"/>
            </a:pPr>
            <a:endParaRPr lang="en-US" sz="2200" dirty="0" smtClean="0">
              <a:latin typeface="Arial Narrow" panose="020B0606020202030204" pitchFamily="34" charset="0"/>
            </a:endParaRPr>
          </a:p>
          <a:p>
            <a:pPr marL="800100" lvl="1" indent="-342900">
              <a:buFont typeface="+mj-lt"/>
              <a:buAutoNum type="arabicPeriod"/>
            </a:pPr>
            <a:r>
              <a:rPr lang="en-US" sz="2200" dirty="0" smtClean="0">
                <a:latin typeface="Arial Narrow" panose="020B0606020202030204" pitchFamily="34" charset="0"/>
              </a:rPr>
              <a:t>Electronic </a:t>
            </a:r>
            <a:r>
              <a:rPr lang="en-US" sz="2200" dirty="0">
                <a:latin typeface="Arial Narrow" panose="020B0606020202030204" pitchFamily="34" charset="0"/>
              </a:rPr>
              <a:t>devices such as smartphones/tablets and wearable programmable devices have been developed to monitor a variety of patient physiological and psychological variables of clinical usefulness, but typically their use has been restricted to primary care settings</a:t>
            </a:r>
          </a:p>
        </p:txBody>
      </p:sp>
    </p:spTree>
    <p:extLst>
      <p:ext uri="{BB962C8B-B14F-4D97-AF65-F5344CB8AC3E}">
        <p14:creationId xmlns:p14="http://schemas.microsoft.com/office/powerpoint/2010/main" val="1289962502"/>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24722</TotalTime>
  <Words>780</Words>
  <Application>Microsoft Office PowerPoint</Application>
  <PresentationFormat>Widescreen</PresentationFormat>
  <Paragraphs>72</Paragraphs>
  <Slides>13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Arial Narrow</vt:lpstr>
      <vt:lpstr>Calibri</vt:lpstr>
      <vt:lpstr>Garamond</vt:lpstr>
      <vt:lpstr>Organic</vt:lpstr>
      <vt:lpstr>South Texas Psychiatric PBRN</vt:lpstr>
      <vt:lpstr>Who is the South Texas Psychiatric PBRN</vt:lpstr>
      <vt:lpstr>Successes</vt:lpstr>
      <vt:lpstr>Successes - Cont. </vt:lpstr>
      <vt:lpstr>Challenges</vt:lpstr>
      <vt:lpstr>How the latest project came to life…</vt:lpstr>
      <vt:lpstr>Project Overview</vt:lpstr>
      <vt:lpstr>Real World Significance</vt:lpstr>
      <vt:lpstr>IIMS CE GRANT AWARD  </vt:lpstr>
      <vt:lpstr>Methods</vt:lpstr>
      <vt:lpstr>Methods - Cont. </vt:lpstr>
      <vt:lpstr>Expected Findings</vt:lpstr>
      <vt:lpstr>Conclusion - Next Steps</vt:lpstr>
    </vt:vector>
  </TitlesOfParts>
  <Company>The University of Texas Health Science Center at San Antonio</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Machuca, Alejandro</dc:creator>
  <cp:lastModifiedBy>Daniels, Jennifer</cp:lastModifiedBy>
  <cp:revision>25</cp:revision>
  <cp:lastPrinted>2016-03-22T13:50:52Z</cp:lastPrinted>
  <dcterms:created xsi:type="dcterms:W3CDTF">2016-03-08T18:34:17Z</dcterms:created>
  <dcterms:modified xsi:type="dcterms:W3CDTF">2016-05-12T13:15:53Z</dcterms:modified>
</cp:coreProperties>
</file>