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0972800" cy="28803600"/>
  <p:notesSz cx="7010400" cy="9296400"/>
  <p:defaultTextStyle>
    <a:defPPr>
      <a:defRPr lang="en-US"/>
    </a:defPPr>
    <a:lvl1pPr algn="l" rtl="0" fontAlgn="base">
      <a:spcBef>
        <a:spcPct val="0"/>
      </a:spcBef>
      <a:spcAft>
        <a:spcPct val="0"/>
      </a:spcAft>
      <a:defRPr sz="45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45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45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45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4500" kern="1200">
        <a:solidFill>
          <a:schemeClr val="tx1"/>
        </a:solidFill>
        <a:latin typeface="Arial" panose="020B0604020202020204" pitchFamily="34" charset="0"/>
        <a:ea typeface="+mn-ea"/>
        <a:cs typeface="+mn-cs"/>
      </a:defRPr>
    </a:lvl5pPr>
    <a:lvl6pPr marL="2286000" algn="l" defTabSz="914400" rtl="0" eaLnBrk="1" latinLnBrk="0" hangingPunct="1">
      <a:defRPr sz="4500" kern="1200">
        <a:solidFill>
          <a:schemeClr val="tx1"/>
        </a:solidFill>
        <a:latin typeface="Arial" panose="020B0604020202020204" pitchFamily="34" charset="0"/>
        <a:ea typeface="+mn-ea"/>
        <a:cs typeface="+mn-cs"/>
      </a:defRPr>
    </a:lvl6pPr>
    <a:lvl7pPr marL="2743200" algn="l" defTabSz="914400" rtl="0" eaLnBrk="1" latinLnBrk="0" hangingPunct="1">
      <a:defRPr sz="4500" kern="1200">
        <a:solidFill>
          <a:schemeClr val="tx1"/>
        </a:solidFill>
        <a:latin typeface="Arial" panose="020B0604020202020204" pitchFamily="34" charset="0"/>
        <a:ea typeface="+mn-ea"/>
        <a:cs typeface="+mn-cs"/>
      </a:defRPr>
    </a:lvl7pPr>
    <a:lvl8pPr marL="3200400" algn="l" defTabSz="914400" rtl="0" eaLnBrk="1" latinLnBrk="0" hangingPunct="1">
      <a:defRPr sz="4500" kern="1200">
        <a:solidFill>
          <a:schemeClr val="tx1"/>
        </a:solidFill>
        <a:latin typeface="Arial" panose="020B0604020202020204" pitchFamily="34" charset="0"/>
        <a:ea typeface="+mn-ea"/>
        <a:cs typeface="+mn-cs"/>
      </a:defRPr>
    </a:lvl8pPr>
    <a:lvl9pPr marL="3657600" algn="l" defTabSz="914400" rtl="0" eaLnBrk="1" latinLnBrk="0" hangingPunct="1">
      <a:defRPr sz="45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9072">
          <p15:clr>
            <a:srgbClr val="A4A3A4"/>
          </p15:clr>
        </p15:guide>
        <p15:guide id="2" pos="345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2987"/>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2" autoAdjust="0"/>
    <p:restoredTop sz="94678" autoAdjust="0"/>
  </p:normalViewPr>
  <p:slideViewPr>
    <p:cSldViewPr snapToGrid="0">
      <p:cViewPr>
        <p:scale>
          <a:sx n="57" d="100"/>
          <a:sy n="57" d="100"/>
        </p:scale>
        <p:origin x="1482" y="-132"/>
      </p:cViewPr>
      <p:guideLst>
        <p:guide orient="horz" pos="9072"/>
        <p:guide pos="3456"/>
      </p:guideLst>
    </p:cSldViewPr>
  </p:slideViewPr>
  <p:notesTextViewPr>
    <p:cViewPr>
      <p:scale>
        <a:sx n="100" d="100"/>
        <a:sy n="100" d="100"/>
      </p:scale>
      <p:origin x="0" y="0"/>
    </p:cViewPr>
  </p:notesTextViewPr>
  <p:gridSpacing cx="38405" cy="38405"/>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800" b="1" i="0" baseline="0" dirty="0" smtClean="0">
                <a:solidFill>
                  <a:schemeClr val="tx1"/>
                </a:solidFill>
                <a:latin typeface="Times New Roman" panose="02020603050405020304" pitchFamily="18" charset="0"/>
                <a:cs typeface="Times New Roman" panose="02020603050405020304" pitchFamily="18" charset="0"/>
              </a:rPr>
              <a:t>Figure 2: Paired Samples t-test Means Comparisons </a:t>
            </a:r>
            <a:endParaRPr lang="en-US" sz="1800" b="1" i="0" baseline="0" dirty="0">
              <a:solidFill>
                <a:schemeClr val="tx1"/>
              </a:solidFill>
              <a:latin typeface="Times New Roman" panose="02020603050405020304" pitchFamily="18" charset="0"/>
              <a:cs typeface="Times New Roman" panose="02020603050405020304" pitchFamily="18" charset="0"/>
            </a:endParaRPr>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Pre-Visit Group Mean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Times New Roman" panose="02020603050405020304"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Patient Concerns Addressed*</c:v>
                </c:pt>
                <c:pt idx="1">
                  <c:v>Patient Satisfaction**</c:v>
                </c:pt>
              </c:strCache>
            </c:strRef>
          </c:cat>
          <c:val>
            <c:numRef>
              <c:f>Sheet1!$B$2:$B$3</c:f>
              <c:numCache>
                <c:formatCode>General</c:formatCode>
                <c:ptCount val="2"/>
                <c:pt idx="0">
                  <c:v>3.56</c:v>
                </c:pt>
                <c:pt idx="1">
                  <c:v>3.66</c:v>
                </c:pt>
              </c:numCache>
            </c:numRef>
          </c:val>
        </c:ser>
        <c:ser>
          <c:idx val="1"/>
          <c:order val="1"/>
          <c:tx>
            <c:strRef>
              <c:f>Sheet1!$C$1</c:f>
              <c:strCache>
                <c:ptCount val="1"/>
                <c:pt idx="0">
                  <c:v>Post-Visit Group Mean </c:v>
                </c:pt>
              </c:strCache>
            </c:strRef>
          </c:tx>
          <c:spPr>
            <a:solidFill>
              <a:srgbClr val="5F298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Times New Roman" panose="02020603050405020304"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Patient Concerns Addressed*</c:v>
                </c:pt>
                <c:pt idx="1">
                  <c:v>Patient Satisfaction**</c:v>
                </c:pt>
              </c:strCache>
            </c:strRef>
          </c:cat>
          <c:val>
            <c:numRef>
              <c:f>Sheet1!$C$2:$C$3</c:f>
              <c:numCache>
                <c:formatCode>General</c:formatCode>
                <c:ptCount val="2"/>
                <c:pt idx="0">
                  <c:v>3.7</c:v>
                </c:pt>
                <c:pt idx="1">
                  <c:v>3.88</c:v>
                </c:pt>
              </c:numCache>
            </c:numRef>
          </c:val>
        </c:ser>
        <c:dLbls>
          <c:showLegendKey val="0"/>
          <c:showVal val="0"/>
          <c:showCatName val="0"/>
          <c:showSerName val="0"/>
          <c:showPercent val="0"/>
          <c:showBubbleSize val="0"/>
        </c:dLbls>
        <c:gapWidth val="219"/>
        <c:overlap val="-27"/>
        <c:axId val="281585192"/>
        <c:axId val="281036904"/>
      </c:barChart>
      <c:catAx>
        <c:axId val="281585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300" b="1" i="0" u="none" strike="noStrike" kern="1200" baseline="0">
                <a:solidFill>
                  <a:schemeClr val="tx1">
                    <a:lumMod val="65000"/>
                    <a:lumOff val="35000"/>
                  </a:schemeClr>
                </a:solidFill>
                <a:latin typeface="Times New Roman" panose="02020603050405020304" pitchFamily="18" charset="0"/>
                <a:ea typeface="+mn-ea"/>
                <a:cs typeface="+mn-cs"/>
              </a:defRPr>
            </a:pPr>
            <a:endParaRPr lang="en-US"/>
          </a:p>
        </c:txPr>
        <c:crossAx val="281036904"/>
        <c:crosses val="autoZero"/>
        <c:auto val="1"/>
        <c:lblAlgn val="ctr"/>
        <c:lblOffset val="100"/>
        <c:noMultiLvlLbl val="0"/>
      </c:catAx>
      <c:valAx>
        <c:axId val="2810369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mn-cs"/>
              </a:defRPr>
            </a:pPr>
            <a:endParaRPr lang="en-US"/>
          </a:p>
        </c:txPr>
        <c:crossAx val="28158519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300" b="1" i="0" u="none" strike="noStrike" kern="1200" baseline="0">
              <a:solidFill>
                <a:schemeClr val="tx1">
                  <a:lumMod val="65000"/>
                  <a:lumOff val="35000"/>
                </a:schemeClr>
              </a:solidFill>
              <a:latin typeface="Times New Roman" panose="02020603050405020304" pitchFamily="18" charset="0"/>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407562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iming>
    <p:tnLst>
      <p:par>
        <p:cTn id="1" dur="indefinite" restart="never" nodeType="tmRoot"/>
      </p:par>
    </p:tnLst>
  </p:timing>
  <p:txStyles>
    <p:titleStyle>
      <a:lvl1pPr algn="ctr" defTabSz="2273300" rtl="0" eaLnBrk="0" fontAlgn="base" hangingPunct="0">
        <a:spcBef>
          <a:spcPct val="0"/>
        </a:spcBef>
        <a:spcAft>
          <a:spcPct val="0"/>
        </a:spcAft>
        <a:defRPr sz="10900">
          <a:solidFill>
            <a:schemeClr val="tx2"/>
          </a:solidFill>
          <a:latin typeface="+mj-lt"/>
          <a:ea typeface="+mj-ea"/>
          <a:cs typeface="+mj-cs"/>
        </a:defRPr>
      </a:lvl1pPr>
      <a:lvl2pPr algn="ctr" defTabSz="2273300" rtl="0" eaLnBrk="0" fontAlgn="base" hangingPunct="0">
        <a:spcBef>
          <a:spcPct val="0"/>
        </a:spcBef>
        <a:spcAft>
          <a:spcPct val="0"/>
        </a:spcAft>
        <a:defRPr sz="10900">
          <a:solidFill>
            <a:schemeClr val="tx2"/>
          </a:solidFill>
          <a:latin typeface="Arial" pitchFamily="34" charset="0"/>
        </a:defRPr>
      </a:lvl2pPr>
      <a:lvl3pPr algn="ctr" defTabSz="2273300" rtl="0" eaLnBrk="0" fontAlgn="base" hangingPunct="0">
        <a:spcBef>
          <a:spcPct val="0"/>
        </a:spcBef>
        <a:spcAft>
          <a:spcPct val="0"/>
        </a:spcAft>
        <a:defRPr sz="10900">
          <a:solidFill>
            <a:schemeClr val="tx2"/>
          </a:solidFill>
          <a:latin typeface="Arial" pitchFamily="34" charset="0"/>
        </a:defRPr>
      </a:lvl3pPr>
      <a:lvl4pPr algn="ctr" defTabSz="2273300" rtl="0" eaLnBrk="0" fontAlgn="base" hangingPunct="0">
        <a:spcBef>
          <a:spcPct val="0"/>
        </a:spcBef>
        <a:spcAft>
          <a:spcPct val="0"/>
        </a:spcAft>
        <a:defRPr sz="10900">
          <a:solidFill>
            <a:schemeClr val="tx2"/>
          </a:solidFill>
          <a:latin typeface="Arial" pitchFamily="34" charset="0"/>
        </a:defRPr>
      </a:lvl4pPr>
      <a:lvl5pPr algn="ctr" defTabSz="2273300" rtl="0" eaLnBrk="0" fontAlgn="base" hangingPunct="0">
        <a:spcBef>
          <a:spcPct val="0"/>
        </a:spcBef>
        <a:spcAft>
          <a:spcPct val="0"/>
        </a:spcAft>
        <a:defRPr sz="10900">
          <a:solidFill>
            <a:schemeClr val="tx2"/>
          </a:solidFill>
          <a:latin typeface="Arial" pitchFamily="34" charset="0"/>
        </a:defRPr>
      </a:lvl5pPr>
      <a:lvl6pPr marL="457200" algn="ctr" defTabSz="2273300" rtl="0" fontAlgn="base">
        <a:spcBef>
          <a:spcPct val="0"/>
        </a:spcBef>
        <a:spcAft>
          <a:spcPct val="0"/>
        </a:spcAft>
        <a:defRPr sz="10900">
          <a:solidFill>
            <a:schemeClr val="tx2"/>
          </a:solidFill>
          <a:latin typeface="Arial" pitchFamily="34" charset="0"/>
        </a:defRPr>
      </a:lvl6pPr>
      <a:lvl7pPr marL="914400" algn="ctr" defTabSz="2273300" rtl="0" fontAlgn="base">
        <a:spcBef>
          <a:spcPct val="0"/>
        </a:spcBef>
        <a:spcAft>
          <a:spcPct val="0"/>
        </a:spcAft>
        <a:defRPr sz="10900">
          <a:solidFill>
            <a:schemeClr val="tx2"/>
          </a:solidFill>
          <a:latin typeface="Arial" pitchFamily="34" charset="0"/>
        </a:defRPr>
      </a:lvl7pPr>
      <a:lvl8pPr marL="1371600" algn="ctr" defTabSz="2273300" rtl="0" fontAlgn="base">
        <a:spcBef>
          <a:spcPct val="0"/>
        </a:spcBef>
        <a:spcAft>
          <a:spcPct val="0"/>
        </a:spcAft>
        <a:defRPr sz="10900">
          <a:solidFill>
            <a:schemeClr val="tx2"/>
          </a:solidFill>
          <a:latin typeface="Arial" pitchFamily="34" charset="0"/>
        </a:defRPr>
      </a:lvl8pPr>
      <a:lvl9pPr marL="1828800" algn="ctr" defTabSz="2273300" rtl="0" fontAlgn="base">
        <a:spcBef>
          <a:spcPct val="0"/>
        </a:spcBef>
        <a:spcAft>
          <a:spcPct val="0"/>
        </a:spcAft>
        <a:defRPr sz="10900">
          <a:solidFill>
            <a:schemeClr val="tx2"/>
          </a:solidFill>
          <a:latin typeface="Arial" pitchFamily="34" charset="0"/>
        </a:defRPr>
      </a:lvl9pPr>
    </p:titleStyle>
    <p:bodyStyle>
      <a:lvl1pPr marL="852488" indent="-852488" algn="l" defTabSz="2273300" rtl="0" eaLnBrk="0" fontAlgn="base" hangingPunct="0">
        <a:spcBef>
          <a:spcPct val="20000"/>
        </a:spcBef>
        <a:spcAft>
          <a:spcPct val="0"/>
        </a:spcAft>
        <a:buChar char="•"/>
        <a:defRPr sz="8000">
          <a:solidFill>
            <a:schemeClr val="tx1"/>
          </a:solidFill>
          <a:latin typeface="+mn-lt"/>
          <a:ea typeface="+mn-ea"/>
          <a:cs typeface="+mn-cs"/>
        </a:defRPr>
      </a:lvl1pPr>
      <a:lvl2pPr marL="1846263" indent="-709613" algn="l" defTabSz="2273300" rtl="0" eaLnBrk="0" fontAlgn="base" hangingPunct="0">
        <a:spcBef>
          <a:spcPct val="20000"/>
        </a:spcBef>
        <a:spcAft>
          <a:spcPct val="0"/>
        </a:spcAft>
        <a:buChar char="–"/>
        <a:defRPr sz="7000">
          <a:solidFill>
            <a:schemeClr val="tx1"/>
          </a:solidFill>
          <a:latin typeface="+mn-lt"/>
        </a:defRPr>
      </a:lvl2pPr>
      <a:lvl3pPr marL="2841625" indent="-568325" algn="l" defTabSz="2273300" rtl="0" eaLnBrk="0" fontAlgn="base" hangingPunct="0">
        <a:spcBef>
          <a:spcPct val="20000"/>
        </a:spcBef>
        <a:spcAft>
          <a:spcPct val="0"/>
        </a:spcAft>
        <a:buChar char="•"/>
        <a:defRPr sz="6000">
          <a:solidFill>
            <a:schemeClr val="tx1"/>
          </a:solidFill>
          <a:latin typeface="+mn-lt"/>
        </a:defRPr>
      </a:lvl3pPr>
      <a:lvl4pPr marL="3978275" indent="-568325" algn="l" defTabSz="2273300" rtl="0" eaLnBrk="0" fontAlgn="base" hangingPunct="0">
        <a:spcBef>
          <a:spcPct val="20000"/>
        </a:spcBef>
        <a:spcAft>
          <a:spcPct val="0"/>
        </a:spcAft>
        <a:buChar char="–"/>
        <a:defRPr sz="5000">
          <a:solidFill>
            <a:schemeClr val="tx1"/>
          </a:solidFill>
          <a:latin typeface="+mn-lt"/>
        </a:defRPr>
      </a:lvl4pPr>
      <a:lvl5pPr marL="5113338" indent="-566738" algn="l" defTabSz="2273300" rtl="0" eaLnBrk="0" fontAlgn="base" hangingPunct="0">
        <a:spcBef>
          <a:spcPct val="20000"/>
        </a:spcBef>
        <a:spcAft>
          <a:spcPct val="0"/>
        </a:spcAft>
        <a:buChar char="»"/>
        <a:defRPr sz="5000">
          <a:solidFill>
            <a:schemeClr val="tx1"/>
          </a:solidFill>
          <a:latin typeface="+mn-lt"/>
        </a:defRPr>
      </a:lvl5pPr>
      <a:lvl6pPr marL="5570538" indent="-566738" algn="l" defTabSz="2273300" rtl="0" fontAlgn="base">
        <a:spcBef>
          <a:spcPct val="20000"/>
        </a:spcBef>
        <a:spcAft>
          <a:spcPct val="0"/>
        </a:spcAft>
        <a:buChar char="»"/>
        <a:defRPr sz="5000">
          <a:solidFill>
            <a:schemeClr val="tx1"/>
          </a:solidFill>
          <a:latin typeface="+mn-lt"/>
        </a:defRPr>
      </a:lvl6pPr>
      <a:lvl7pPr marL="6027738" indent="-566738" algn="l" defTabSz="2273300" rtl="0" fontAlgn="base">
        <a:spcBef>
          <a:spcPct val="20000"/>
        </a:spcBef>
        <a:spcAft>
          <a:spcPct val="0"/>
        </a:spcAft>
        <a:buChar char="»"/>
        <a:defRPr sz="5000">
          <a:solidFill>
            <a:schemeClr val="tx1"/>
          </a:solidFill>
          <a:latin typeface="+mn-lt"/>
        </a:defRPr>
      </a:lvl7pPr>
      <a:lvl8pPr marL="6484938" indent="-566738" algn="l" defTabSz="2273300" rtl="0" fontAlgn="base">
        <a:spcBef>
          <a:spcPct val="20000"/>
        </a:spcBef>
        <a:spcAft>
          <a:spcPct val="0"/>
        </a:spcAft>
        <a:buChar char="»"/>
        <a:defRPr sz="5000">
          <a:solidFill>
            <a:schemeClr val="tx1"/>
          </a:solidFill>
          <a:latin typeface="+mn-lt"/>
        </a:defRPr>
      </a:lvl8pPr>
      <a:lvl9pPr marL="6942138" indent="-566738" algn="l" defTabSz="2273300" rtl="0" fontAlgn="base">
        <a:spcBef>
          <a:spcPct val="20000"/>
        </a:spcBef>
        <a:spcAft>
          <a:spcPct val="0"/>
        </a:spcAft>
        <a:buChar char="»"/>
        <a:defRPr sz="5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emf"/><Relationship Id="rId5" Type="http://schemas.openxmlformats.org/officeDocument/2006/relationships/image" Target="../media/image4.png"/><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TextBox 46"/>
          <p:cNvSpPr txBox="1">
            <a:spLocks noChangeArrowheads="1"/>
          </p:cNvSpPr>
          <p:nvPr/>
        </p:nvSpPr>
        <p:spPr bwMode="auto">
          <a:xfrm>
            <a:off x="17622838" y="26414413"/>
            <a:ext cx="5133975" cy="35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500">
                <a:solidFill>
                  <a:schemeClr val="tx1"/>
                </a:solidFill>
                <a:latin typeface="Arial" panose="020B0604020202020204" pitchFamily="34" charset="0"/>
              </a:defRPr>
            </a:lvl1pPr>
            <a:lvl2pPr marL="742950" indent="-285750" eaLnBrk="0" hangingPunct="0">
              <a:defRPr sz="4500">
                <a:solidFill>
                  <a:schemeClr val="tx1"/>
                </a:solidFill>
                <a:latin typeface="Arial" panose="020B0604020202020204" pitchFamily="34" charset="0"/>
              </a:defRPr>
            </a:lvl2pPr>
            <a:lvl3pPr marL="1143000" indent="-228600" eaLnBrk="0" hangingPunct="0">
              <a:defRPr sz="4500">
                <a:solidFill>
                  <a:schemeClr val="tx1"/>
                </a:solidFill>
                <a:latin typeface="Arial" panose="020B0604020202020204" pitchFamily="34" charset="0"/>
              </a:defRPr>
            </a:lvl3pPr>
            <a:lvl4pPr marL="1600200" indent="-228600" eaLnBrk="0" hangingPunct="0">
              <a:defRPr sz="4500">
                <a:solidFill>
                  <a:schemeClr val="tx1"/>
                </a:solidFill>
                <a:latin typeface="Arial" panose="020B0604020202020204" pitchFamily="34" charset="0"/>
              </a:defRPr>
            </a:lvl4pPr>
            <a:lvl5pPr marL="2057400" indent="-228600" eaLnBrk="0" hangingPunct="0">
              <a:defRPr sz="4500">
                <a:solidFill>
                  <a:schemeClr val="tx1"/>
                </a:solidFill>
                <a:latin typeface="Arial" panose="020B0604020202020204" pitchFamily="34" charset="0"/>
              </a:defRPr>
            </a:lvl5pPr>
            <a:lvl6pPr marL="2514600" indent="-228600" eaLnBrk="0" fontAlgn="base" hangingPunct="0">
              <a:spcBef>
                <a:spcPct val="0"/>
              </a:spcBef>
              <a:spcAft>
                <a:spcPct val="0"/>
              </a:spcAft>
              <a:defRPr sz="4500">
                <a:solidFill>
                  <a:schemeClr val="tx1"/>
                </a:solidFill>
                <a:latin typeface="Arial" panose="020B0604020202020204" pitchFamily="34" charset="0"/>
              </a:defRPr>
            </a:lvl6pPr>
            <a:lvl7pPr marL="2971800" indent="-228600" eaLnBrk="0" fontAlgn="base" hangingPunct="0">
              <a:spcBef>
                <a:spcPct val="0"/>
              </a:spcBef>
              <a:spcAft>
                <a:spcPct val="0"/>
              </a:spcAft>
              <a:defRPr sz="4500">
                <a:solidFill>
                  <a:schemeClr val="tx1"/>
                </a:solidFill>
                <a:latin typeface="Arial" panose="020B0604020202020204" pitchFamily="34" charset="0"/>
              </a:defRPr>
            </a:lvl7pPr>
            <a:lvl8pPr marL="3429000" indent="-228600" eaLnBrk="0" fontAlgn="base" hangingPunct="0">
              <a:spcBef>
                <a:spcPct val="0"/>
              </a:spcBef>
              <a:spcAft>
                <a:spcPct val="0"/>
              </a:spcAft>
              <a:defRPr sz="4500">
                <a:solidFill>
                  <a:schemeClr val="tx1"/>
                </a:solidFill>
                <a:latin typeface="Arial" panose="020B0604020202020204" pitchFamily="34" charset="0"/>
              </a:defRPr>
            </a:lvl8pPr>
            <a:lvl9pPr marL="3886200" indent="-228600" eaLnBrk="0" fontAlgn="base" hangingPunct="0">
              <a:spcBef>
                <a:spcPct val="0"/>
              </a:spcBef>
              <a:spcAft>
                <a:spcPct val="0"/>
              </a:spcAft>
              <a:defRPr sz="4500">
                <a:solidFill>
                  <a:schemeClr val="tx1"/>
                </a:solidFill>
                <a:latin typeface="Arial" panose="020B0604020202020204" pitchFamily="34" charset="0"/>
              </a:defRPr>
            </a:lvl9pPr>
          </a:lstStyle>
          <a:p>
            <a:pPr eaLnBrk="1" hangingPunct="1"/>
            <a:endParaRPr lang="en-US" altLang="en-US" sz="1700">
              <a:latin typeface="Times" panose="02020603050405020304" pitchFamily="18" charset="0"/>
            </a:endParaRPr>
          </a:p>
        </p:txBody>
      </p:sp>
      <p:sp>
        <p:nvSpPr>
          <p:cNvPr id="1027" name="Rectangle 133"/>
          <p:cNvSpPr>
            <a:spLocks noChangeArrowheads="1"/>
          </p:cNvSpPr>
          <p:nvPr/>
        </p:nvSpPr>
        <p:spPr bwMode="auto">
          <a:xfrm>
            <a:off x="116171" y="2550854"/>
            <a:ext cx="4843059" cy="279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500">
                <a:solidFill>
                  <a:schemeClr val="tx1"/>
                </a:solidFill>
                <a:latin typeface="Arial" panose="020B0604020202020204" pitchFamily="34" charset="0"/>
              </a:defRPr>
            </a:lvl1pPr>
            <a:lvl2pPr marL="742950" indent="-285750" eaLnBrk="0" hangingPunct="0">
              <a:defRPr sz="4500">
                <a:solidFill>
                  <a:schemeClr val="tx1"/>
                </a:solidFill>
                <a:latin typeface="Arial" panose="020B0604020202020204" pitchFamily="34" charset="0"/>
              </a:defRPr>
            </a:lvl2pPr>
            <a:lvl3pPr marL="1143000" indent="-228600" eaLnBrk="0" hangingPunct="0">
              <a:defRPr sz="4500">
                <a:solidFill>
                  <a:schemeClr val="tx1"/>
                </a:solidFill>
                <a:latin typeface="Arial" panose="020B0604020202020204" pitchFamily="34" charset="0"/>
              </a:defRPr>
            </a:lvl3pPr>
            <a:lvl4pPr marL="1600200" indent="-228600" eaLnBrk="0" hangingPunct="0">
              <a:defRPr sz="4500">
                <a:solidFill>
                  <a:schemeClr val="tx1"/>
                </a:solidFill>
                <a:latin typeface="Arial" panose="020B0604020202020204" pitchFamily="34" charset="0"/>
              </a:defRPr>
            </a:lvl4pPr>
            <a:lvl5pPr marL="2057400" indent="-228600" eaLnBrk="0" hangingPunct="0">
              <a:defRPr sz="4500">
                <a:solidFill>
                  <a:schemeClr val="tx1"/>
                </a:solidFill>
                <a:latin typeface="Arial" panose="020B0604020202020204" pitchFamily="34" charset="0"/>
              </a:defRPr>
            </a:lvl5pPr>
            <a:lvl6pPr marL="2514600" indent="-228600" eaLnBrk="0" fontAlgn="base" hangingPunct="0">
              <a:spcBef>
                <a:spcPct val="0"/>
              </a:spcBef>
              <a:spcAft>
                <a:spcPct val="0"/>
              </a:spcAft>
              <a:defRPr sz="4500">
                <a:solidFill>
                  <a:schemeClr val="tx1"/>
                </a:solidFill>
                <a:latin typeface="Arial" panose="020B0604020202020204" pitchFamily="34" charset="0"/>
              </a:defRPr>
            </a:lvl6pPr>
            <a:lvl7pPr marL="2971800" indent="-228600" eaLnBrk="0" fontAlgn="base" hangingPunct="0">
              <a:spcBef>
                <a:spcPct val="0"/>
              </a:spcBef>
              <a:spcAft>
                <a:spcPct val="0"/>
              </a:spcAft>
              <a:defRPr sz="4500">
                <a:solidFill>
                  <a:schemeClr val="tx1"/>
                </a:solidFill>
                <a:latin typeface="Arial" panose="020B0604020202020204" pitchFamily="34" charset="0"/>
              </a:defRPr>
            </a:lvl7pPr>
            <a:lvl8pPr marL="3429000" indent="-228600" eaLnBrk="0" fontAlgn="base" hangingPunct="0">
              <a:spcBef>
                <a:spcPct val="0"/>
              </a:spcBef>
              <a:spcAft>
                <a:spcPct val="0"/>
              </a:spcAft>
              <a:defRPr sz="4500">
                <a:solidFill>
                  <a:schemeClr val="tx1"/>
                </a:solidFill>
                <a:latin typeface="Arial" panose="020B0604020202020204" pitchFamily="34" charset="0"/>
              </a:defRPr>
            </a:lvl8pPr>
            <a:lvl9pPr marL="3886200" indent="-228600" eaLnBrk="0" fontAlgn="base" hangingPunct="0">
              <a:spcBef>
                <a:spcPct val="0"/>
              </a:spcBef>
              <a:spcAft>
                <a:spcPct val="0"/>
              </a:spcAft>
              <a:defRPr sz="4500">
                <a:solidFill>
                  <a:schemeClr val="tx1"/>
                </a:solidFill>
                <a:latin typeface="Arial" panose="020B0604020202020204" pitchFamily="34" charset="0"/>
              </a:defRPr>
            </a:lvl9pPr>
          </a:lstStyle>
          <a:p>
            <a:r>
              <a:rPr lang="en-US" altLang="en-US" sz="2800" b="1" dirty="0" smtClean="0">
                <a:latin typeface="Times" panose="02020603050405020304" pitchFamily="18" charset="0"/>
              </a:rPr>
              <a:t>Background/Significance</a:t>
            </a:r>
            <a:endParaRPr lang="en-US" altLang="en-US" sz="2800" dirty="0">
              <a:latin typeface="Times" panose="02020603050405020304" pitchFamily="18" charset="0"/>
            </a:endParaRPr>
          </a:p>
        </p:txBody>
      </p:sp>
      <p:sp>
        <p:nvSpPr>
          <p:cNvPr id="1028" name="Text Box 100"/>
          <p:cNvSpPr txBox="1">
            <a:spLocks noChangeArrowheads="1"/>
          </p:cNvSpPr>
          <p:nvPr/>
        </p:nvSpPr>
        <p:spPr bwMode="auto">
          <a:xfrm>
            <a:off x="1155152" y="685961"/>
            <a:ext cx="9942022" cy="1206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4613" tIns="12307" rIns="24613" bIns="12307">
            <a:spAutoFit/>
          </a:bodyPr>
          <a:lstStyle>
            <a:lvl1pPr defTabSz="244475" eaLnBrk="0" hangingPunct="0">
              <a:defRPr sz="4500">
                <a:solidFill>
                  <a:schemeClr val="tx1"/>
                </a:solidFill>
                <a:latin typeface="Arial" panose="020B0604020202020204" pitchFamily="34" charset="0"/>
              </a:defRPr>
            </a:lvl1pPr>
            <a:lvl2pPr marL="742950" indent="-285750" defTabSz="244475" eaLnBrk="0" hangingPunct="0">
              <a:defRPr sz="4500">
                <a:solidFill>
                  <a:schemeClr val="tx1"/>
                </a:solidFill>
                <a:latin typeface="Arial" panose="020B0604020202020204" pitchFamily="34" charset="0"/>
              </a:defRPr>
            </a:lvl2pPr>
            <a:lvl3pPr marL="1143000" indent="-228600" defTabSz="244475" eaLnBrk="0" hangingPunct="0">
              <a:defRPr sz="4500">
                <a:solidFill>
                  <a:schemeClr val="tx1"/>
                </a:solidFill>
                <a:latin typeface="Arial" panose="020B0604020202020204" pitchFamily="34" charset="0"/>
              </a:defRPr>
            </a:lvl3pPr>
            <a:lvl4pPr marL="1600200" indent="-228600" defTabSz="244475" eaLnBrk="0" hangingPunct="0">
              <a:defRPr sz="4500">
                <a:solidFill>
                  <a:schemeClr val="tx1"/>
                </a:solidFill>
                <a:latin typeface="Arial" panose="020B0604020202020204" pitchFamily="34" charset="0"/>
              </a:defRPr>
            </a:lvl4pPr>
            <a:lvl5pPr marL="2057400" indent="-228600" defTabSz="244475" eaLnBrk="0" hangingPunct="0">
              <a:defRPr sz="4500">
                <a:solidFill>
                  <a:schemeClr val="tx1"/>
                </a:solidFill>
                <a:latin typeface="Arial" panose="020B0604020202020204" pitchFamily="34" charset="0"/>
              </a:defRPr>
            </a:lvl5pPr>
            <a:lvl6pPr marL="2514600" indent="-228600" defTabSz="244475" eaLnBrk="0" fontAlgn="base" hangingPunct="0">
              <a:spcBef>
                <a:spcPct val="0"/>
              </a:spcBef>
              <a:spcAft>
                <a:spcPct val="0"/>
              </a:spcAft>
              <a:defRPr sz="4500">
                <a:solidFill>
                  <a:schemeClr val="tx1"/>
                </a:solidFill>
                <a:latin typeface="Arial" panose="020B0604020202020204" pitchFamily="34" charset="0"/>
              </a:defRPr>
            </a:lvl6pPr>
            <a:lvl7pPr marL="2971800" indent="-228600" defTabSz="244475" eaLnBrk="0" fontAlgn="base" hangingPunct="0">
              <a:spcBef>
                <a:spcPct val="0"/>
              </a:spcBef>
              <a:spcAft>
                <a:spcPct val="0"/>
              </a:spcAft>
              <a:defRPr sz="4500">
                <a:solidFill>
                  <a:schemeClr val="tx1"/>
                </a:solidFill>
                <a:latin typeface="Arial" panose="020B0604020202020204" pitchFamily="34" charset="0"/>
              </a:defRPr>
            </a:lvl7pPr>
            <a:lvl8pPr marL="3429000" indent="-228600" defTabSz="244475" eaLnBrk="0" fontAlgn="base" hangingPunct="0">
              <a:spcBef>
                <a:spcPct val="0"/>
              </a:spcBef>
              <a:spcAft>
                <a:spcPct val="0"/>
              </a:spcAft>
              <a:defRPr sz="4500">
                <a:solidFill>
                  <a:schemeClr val="tx1"/>
                </a:solidFill>
                <a:latin typeface="Arial" panose="020B0604020202020204" pitchFamily="34" charset="0"/>
              </a:defRPr>
            </a:lvl8pPr>
            <a:lvl9pPr marL="3886200" indent="-228600" defTabSz="244475" eaLnBrk="0" fontAlgn="base" hangingPunct="0">
              <a:spcBef>
                <a:spcPct val="0"/>
              </a:spcBef>
              <a:spcAft>
                <a:spcPct val="0"/>
              </a:spcAft>
              <a:defRPr sz="4500">
                <a:solidFill>
                  <a:schemeClr val="tx1"/>
                </a:solidFill>
                <a:latin typeface="Arial" panose="020B0604020202020204" pitchFamily="34" charset="0"/>
              </a:defRPr>
            </a:lvl9pPr>
          </a:lstStyle>
          <a:p>
            <a:pPr algn="ctr">
              <a:lnSpc>
                <a:spcPct val="80000"/>
              </a:lnSpc>
            </a:pPr>
            <a:r>
              <a:rPr lang="en-US" altLang="en-US" sz="3200" b="1" dirty="0" smtClean="0">
                <a:latin typeface="Times" panose="02020603050405020304" pitchFamily="18" charset="0"/>
                <a:cs typeface="Arial" panose="020B0604020202020204" pitchFamily="34" charset="0"/>
              </a:rPr>
              <a:t>Effectiveness and Clinical Usefulness of Electronic Agenda Setting in Psychiatric Practices: A South Texas Psychiatric PBRN Study</a:t>
            </a:r>
            <a:endParaRPr lang="en-US" altLang="en-US" sz="3200" b="1" dirty="0">
              <a:latin typeface="Times" panose="02020603050405020304" pitchFamily="18" charset="0"/>
              <a:cs typeface="Arial" panose="020B0604020202020204" pitchFamily="34" charset="0"/>
            </a:endParaRPr>
          </a:p>
        </p:txBody>
      </p:sp>
      <p:sp>
        <p:nvSpPr>
          <p:cNvPr id="1029" name="Text Box 110"/>
          <p:cNvSpPr txBox="1">
            <a:spLocks noChangeArrowheads="1"/>
          </p:cNvSpPr>
          <p:nvPr/>
        </p:nvSpPr>
        <p:spPr bwMode="auto">
          <a:xfrm>
            <a:off x="2320925" y="1796055"/>
            <a:ext cx="8001000" cy="415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15" tIns="22858" rIns="45715" bIns="22858">
            <a:spAutoFit/>
          </a:bodyPr>
          <a:lstStyle>
            <a:lvl1pPr eaLnBrk="0" hangingPunct="0">
              <a:defRPr sz="4500">
                <a:solidFill>
                  <a:schemeClr val="tx1"/>
                </a:solidFill>
                <a:latin typeface="Arial" panose="020B0604020202020204" pitchFamily="34" charset="0"/>
              </a:defRPr>
            </a:lvl1pPr>
            <a:lvl2pPr marL="742950" indent="-285750" eaLnBrk="0" hangingPunct="0">
              <a:defRPr sz="4500">
                <a:solidFill>
                  <a:schemeClr val="tx1"/>
                </a:solidFill>
                <a:latin typeface="Arial" panose="020B0604020202020204" pitchFamily="34" charset="0"/>
              </a:defRPr>
            </a:lvl2pPr>
            <a:lvl3pPr marL="1143000" indent="-228600" eaLnBrk="0" hangingPunct="0">
              <a:defRPr sz="4500">
                <a:solidFill>
                  <a:schemeClr val="tx1"/>
                </a:solidFill>
                <a:latin typeface="Arial" panose="020B0604020202020204" pitchFamily="34" charset="0"/>
              </a:defRPr>
            </a:lvl3pPr>
            <a:lvl4pPr marL="1600200" indent="-228600" eaLnBrk="0" hangingPunct="0">
              <a:defRPr sz="4500">
                <a:solidFill>
                  <a:schemeClr val="tx1"/>
                </a:solidFill>
                <a:latin typeface="Arial" panose="020B0604020202020204" pitchFamily="34" charset="0"/>
              </a:defRPr>
            </a:lvl4pPr>
            <a:lvl5pPr marL="2057400" indent="-228600" eaLnBrk="0" hangingPunct="0">
              <a:defRPr sz="4500">
                <a:solidFill>
                  <a:schemeClr val="tx1"/>
                </a:solidFill>
                <a:latin typeface="Arial" panose="020B0604020202020204" pitchFamily="34" charset="0"/>
              </a:defRPr>
            </a:lvl5pPr>
            <a:lvl6pPr marL="2514600" indent="-228600" eaLnBrk="0" fontAlgn="base" hangingPunct="0">
              <a:spcBef>
                <a:spcPct val="0"/>
              </a:spcBef>
              <a:spcAft>
                <a:spcPct val="0"/>
              </a:spcAft>
              <a:defRPr sz="4500">
                <a:solidFill>
                  <a:schemeClr val="tx1"/>
                </a:solidFill>
                <a:latin typeface="Arial" panose="020B0604020202020204" pitchFamily="34" charset="0"/>
              </a:defRPr>
            </a:lvl6pPr>
            <a:lvl7pPr marL="2971800" indent="-228600" eaLnBrk="0" fontAlgn="base" hangingPunct="0">
              <a:spcBef>
                <a:spcPct val="0"/>
              </a:spcBef>
              <a:spcAft>
                <a:spcPct val="0"/>
              </a:spcAft>
              <a:defRPr sz="4500">
                <a:solidFill>
                  <a:schemeClr val="tx1"/>
                </a:solidFill>
                <a:latin typeface="Arial" panose="020B0604020202020204" pitchFamily="34" charset="0"/>
              </a:defRPr>
            </a:lvl7pPr>
            <a:lvl8pPr marL="3429000" indent="-228600" eaLnBrk="0" fontAlgn="base" hangingPunct="0">
              <a:spcBef>
                <a:spcPct val="0"/>
              </a:spcBef>
              <a:spcAft>
                <a:spcPct val="0"/>
              </a:spcAft>
              <a:defRPr sz="4500">
                <a:solidFill>
                  <a:schemeClr val="tx1"/>
                </a:solidFill>
                <a:latin typeface="Arial" panose="020B0604020202020204" pitchFamily="34" charset="0"/>
              </a:defRPr>
            </a:lvl8pPr>
            <a:lvl9pPr marL="3886200" indent="-228600" eaLnBrk="0" fontAlgn="base" hangingPunct="0">
              <a:spcBef>
                <a:spcPct val="0"/>
              </a:spcBef>
              <a:spcAft>
                <a:spcPct val="0"/>
              </a:spcAft>
              <a:defRPr sz="4500">
                <a:solidFill>
                  <a:schemeClr val="tx1"/>
                </a:solidFill>
                <a:latin typeface="Arial" panose="020B0604020202020204" pitchFamily="34" charset="0"/>
              </a:defRPr>
            </a:lvl9pPr>
          </a:lstStyle>
          <a:p>
            <a:pPr algn="ctr"/>
            <a:r>
              <a:rPr lang="en-US" altLang="en-US" sz="2400" b="1" dirty="0" err="1" smtClean="0">
                <a:latin typeface="Times" panose="02020603050405020304" pitchFamily="18" charset="0"/>
              </a:rPr>
              <a:t>Cervando</a:t>
            </a:r>
            <a:r>
              <a:rPr lang="en-US" altLang="en-US" sz="2400" b="1" dirty="0" smtClean="0">
                <a:latin typeface="Times" panose="02020603050405020304" pitchFamily="18" charset="0"/>
              </a:rPr>
              <a:t> Martinez Jr., M.D and Jennifer Daniels, B.A.</a:t>
            </a:r>
            <a:endParaRPr lang="en-US" altLang="en-US" sz="2400" b="1" dirty="0">
              <a:latin typeface="Times" panose="02020603050405020304" pitchFamily="18" charset="0"/>
              <a:cs typeface="Arial" panose="020B0604020202020204" pitchFamily="34" charset="0"/>
            </a:endParaRPr>
          </a:p>
        </p:txBody>
      </p:sp>
      <p:pic>
        <p:nvPicPr>
          <p:cNvPr id="1030" name="Picture 217"/>
          <p:cNvPicPr>
            <a:picLocks noChangeArrowheads="1"/>
          </p:cNvPicPr>
          <p:nvPr/>
        </p:nvPicPr>
        <p:blipFill>
          <a:blip r:embed="rId2" cstate="print">
            <a:extLst>
              <a:ext uri="{28A0092B-C50C-407E-A947-70E740481C1C}">
                <a14:useLocalDpi xmlns:a14="http://schemas.microsoft.com/office/drawing/2010/main" val="0"/>
              </a:ext>
            </a:extLst>
          </a:blip>
          <a:srcRect r="6602"/>
          <a:stretch>
            <a:fillRect/>
          </a:stretch>
        </p:blipFill>
        <p:spPr bwMode="auto">
          <a:xfrm>
            <a:off x="123015" y="2899531"/>
            <a:ext cx="4636008" cy="27432"/>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032" name="Rectangle 133"/>
          <p:cNvSpPr>
            <a:spLocks noChangeArrowheads="1"/>
          </p:cNvSpPr>
          <p:nvPr/>
        </p:nvSpPr>
        <p:spPr bwMode="auto">
          <a:xfrm>
            <a:off x="390525" y="8105775"/>
            <a:ext cx="5207000"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500">
                <a:solidFill>
                  <a:schemeClr val="tx1"/>
                </a:solidFill>
                <a:latin typeface="Arial" panose="020B0604020202020204" pitchFamily="34" charset="0"/>
              </a:defRPr>
            </a:lvl1pPr>
            <a:lvl2pPr marL="742950" indent="-285750" eaLnBrk="0" hangingPunct="0">
              <a:defRPr sz="4500">
                <a:solidFill>
                  <a:schemeClr val="tx1"/>
                </a:solidFill>
                <a:latin typeface="Arial" panose="020B0604020202020204" pitchFamily="34" charset="0"/>
              </a:defRPr>
            </a:lvl2pPr>
            <a:lvl3pPr marL="1143000" indent="-228600" eaLnBrk="0" hangingPunct="0">
              <a:defRPr sz="4500">
                <a:solidFill>
                  <a:schemeClr val="tx1"/>
                </a:solidFill>
                <a:latin typeface="Arial" panose="020B0604020202020204" pitchFamily="34" charset="0"/>
              </a:defRPr>
            </a:lvl3pPr>
            <a:lvl4pPr marL="1600200" indent="-228600" eaLnBrk="0" hangingPunct="0">
              <a:defRPr sz="4500">
                <a:solidFill>
                  <a:schemeClr val="tx1"/>
                </a:solidFill>
                <a:latin typeface="Arial" panose="020B0604020202020204" pitchFamily="34" charset="0"/>
              </a:defRPr>
            </a:lvl4pPr>
            <a:lvl5pPr marL="2057400" indent="-228600" eaLnBrk="0" hangingPunct="0">
              <a:defRPr sz="4500">
                <a:solidFill>
                  <a:schemeClr val="tx1"/>
                </a:solidFill>
                <a:latin typeface="Arial" panose="020B0604020202020204" pitchFamily="34" charset="0"/>
              </a:defRPr>
            </a:lvl5pPr>
            <a:lvl6pPr marL="2514600" indent="-228600" eaLnBrk="0" fontAlgn="base" hangingPunct="0">
              <a:spcBef>
                <a:spcPct val="0"/>
              </a:spcBef>
              <a:spcAft>
                <a:spcPct val="0"/>
              </a:spcAft>
              <a:defRPr sz="4500">
                <a:solidFill>
                  <a:schemeClr val="tx1"/>
                </a:solidFill>
                <a:latin typeface="Arial" panose="020B0604020202020204" pitchFamily="34" charset="0"/>
              </a:defRPr>
            </a:lvl6pPr>
            <a:lvl7pPr marL="2971800" indent="-228600" eaLnBrk="0" fontAlgn="base" hangingPunct="0">
              <a:spcBef>
                <a:spcPct val="0"/>
              </a:spcBef>
              <a:spcAft>
                <a:spcPct val="0"/>
              </a:spcAft>
              <a:defRPr sz="4500">
                <a:solidFill>
                  <a:schemeClr val="tx1"/>
                </a:solidFill>
                <a:latin typeface="Arial" panose="020B0604020202020204" pitchFamily="34" charset="0"/>
              </a:defRPr>
            </a:lvl7pPr>
            <a:lvl8pPr marL="3429000" indent="-228600" eaLnBrk="0" fontAlgn="base" hangingPunct="0">
              <a:spcBef>
                <a:spcPct val="0"/>
              </a:spcBef>
              <a:spcAft>
                <a:spcPct val="0"/>
              </a:spcAft>
              <a:defRPr sz="4500">
                <a:solidFill>
                  <a:schemeClr val="tx1"/>
                </a:solidFill>
                <a:latin typeface="Arial" panose="020B0604020202020204" pitchFamily="34" charset="0"/>
              </a:defRPr>
            </a:lvl8pPr>
            <a:lvl9pPr marL="3886200" indent="-228600" eaLnBrk="0" fontAlgn="base" hangingPunct="0">
              <a:spcBef>
                <a:spcPct val="0"/>
              </a:spcBef>
              <a:spcAft>
                <a:spcPct val="0"/>
              </a:spcAft>
              <a:defRPr sz="4500">
                <a:solidFill>
                  <a:schemeClr val="tx1"/>
                </a:solidFill>
                <a:latin typeface="Arial" panose="020B0604020202020204" pitchFamily="34" charset="0"/>
              </a:defRPr>
            </a:lvl9pPr>
          </a:lstStyle>
          <a:p>
            <a:endParaRPr lang="en-US" altLang="en-US" sz="2800" b="1" dirty="0">
              <a:latin typeface="Times" panose="02020603050405020304" pitchFamily="18" charset="0"/>
            </a:endParaRPr>
          </a:p>
        </p:txBody>
      </p:sp>
      <p:sp>
        <p:nvSpPr>
          <p:cNvPr id="1033" name="Rectangle 133"/>
          <p:cNvSpPr>
            <a:spLocks noChangeArrowheads="1"/>
          </p:cNvSpPr>
          <p:nvPr/>
        </p:nvSpPr>
        <p:spPr bwMode="auto">
          <a:xfrm>
            <a:off x="5281650" y="19489185"/>
            <a:ext cx="5207000" cy="56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500">
                <a:solidFill>
                  <a:schemeClr val="tx1"/>
                </a:solidFill>
                <a:latin typeface="Arial" panose="020B0604020202020204" pitchFamily="34" charset="0"/>
              </a:defRPr>
            </a:lvl1pPr>
            <a:lvl2pPr marL="742950" indent="-285750" eaLnBrk="0" hangingPunct="0">
              <a:defRPr sz="4500">
                <a:solidFill>
                  <a:schemeClr val="tx1"/>
                </a:solidFill>
                <a:latin typeface="Arial" panose="020B0604020202020204" pitchFamily="34" charset="0"/>
              </a:defRPr>
            </a:lvl2pPr>
            <a:lvl3pPr marL="1143000" indent="-228600" eaLnBrk="0" hangingPunct="0">
              <a:defRPr sz="4500">
                <a:solidFill>
                  <a:schemeClr val="tx1"/>
                </a:solidFill>
                <a:latin typeface="Arial" panose="020B0604020202020204" pitchFamily="34" charset="0"/>
              </a:defRPr>
            </a:lvl3pPr>
            <a:lvl4pPr marL="1600200" indent="-228600" eaLnBrk="0" hangingPunct="0">
              <a:defRPr sz="4500">
                <a:solidFill>
                  <a:schemeClr val="tx1"/>
                </a:solidFill>
                <a:latin typeface="Arial" panose="020B0604020202020204" pitchFamily="34" charset="0"/>
              </a:defRPr>
            </a:lvl4pPr>
            <a:lvl5pPr marL="2057400" indent="-228600" eaLnBrk="0" hangingPunct="0">
              <a:defRPr sz="4500">
                <a:solidFill>
                  <a:schemeClr val="tx1"/>
                </a:solidFill>
                <a:latin typeface="Arial" panose="020B0604020202020204" pitchFamily="34" charset="0"/>
              </a:defRPr>
            </a:lvl5pPr>
            <a:lvl6pPr marL="2514600" indent="-228600" eaLnBrk="0" fontAlgn="base" hangingPunct="0">
              <a:spcBef>
                <a:spcPct val="0"/>
              </a:spcBef>
              <a:spcAft>
                <a:spcPct val="0"/>
              </a:spcAft>
              <a:defRPr sz="4500">
                <a:solidFill>
                  <a:schemeClr val="tx1"/>
                </a:solidFill>
                <a:latin typeface="Arial" panose="020B0604020202020204" pitchFamily="34" charset="0"/>
              </a:defRPr>
            </a:lvl6pPr>
            <a:lvl7pPr marL="2971800" indent="-228600" eaLnBrk="0" fontAlgn="base" hangingPunct="0">
              <a:spcBef>
                <a:spcPct val="0"/>
              </a:spcBef>
              <a:spcAft>
                <a:spcPct val="0"/>
              </a:spcAft>
              <a:defRPr sz="4500">
                <a:solidFill>
                  <a:schemeClr val="tx1"/>
                </a:solidFill>
                <a:latin typeface="Arial" panose="020B0604020202020204" pitchFamily="34" charset="0"/>
              </a:defRPr>
            </a:lvl7pPr>
            <a:lvl8pPr marL="3429000" indent="-228600" eaLnBrk="0" fontAlgn="base" hangingPunct="0">
              <a:spcBef>
                <a:spcPct val="0"/>
              </a:spcBef>
              <a:spcAft>
                <a:spcPct val="0"/>
              </a:spcAft>
              <a:defRPr sz="4500">
                <a:solidFill>
                  <a:schemeClr val="tx1"/>
                </a:solidFill>
                <a:latin typeface="Arial" panose="020B0604020202020204" pitchFamily="34" charset="0"/>
              </a:defRPr>
            </a:lvl8pPr>
            <a:lvl9pPr marL="3886200" indent="-228600" eaLnBrk="0" fontAlgn="base" hangingPunct="0">
              <a:spcBef>
                <a:spcPct val="0"/>
              </a:spcBef>
              <a:spcAft>
                <a:spcPct val="0"/>
              </a:spcAft>
              <a:defRPr sz="4500">
                <a:solidFill>
                  <a:schemeClr val="tx1"/>
                </a:solidFill>
                <a:latin typeface="Arial" panose="020B0604020202020204" pitchFamily="34" charset="0"/>
              </a:defRPr>
            </a:lvl9pPr>
          </a:lstStyle>
          <a:p>
            <a:r>
              <a:rPr lang="en-US" altLang="en-US" sz="2800" b="1" dirty="0" smtClean="0">
                <a:latin typeface="Times" panose="02020603050405020304" pitchFamily="18" charset="0"/>
              </a:rPr>
              <a:t>Conclusions</a:t>
            </a:r>
            <a:endParaRPr lang="en-US" altLang="en-US" sz="2800" b="1" dirty="0">
              <a:latin typeface="Times" panose="02020603050405020304" pitchFamily="18" charset="0"/>
            </a:endParaRPr>
          </a:p>
        </p:txBody>
      </p:sp>
      <p:pic>
        <p:nvPicPr>
          <p:cNvPr id="1034" name="Picture 217"/>
          <p:cNvPicPr>
            <a:picLocks noChangeArrowheads="1"/>
          </p:cNvPicPr>
          <p:nvPr/>
        </p:nvPicPr>
        <p:blipFill>
          <a:blip r:embed="rId3">
            <a:extLst>
              <a:ext uri="{28A0092B-C50C-407E-A947-70E740481C1C}">
                <a14:useLocalDpi xmlns:a14="http://schemas.microsoft.com/office/drawing/2010/main" val="0"/>
              </a:ext>
            </a:extLst>
          </a:blip>
          <a:srcRect r="6602"/>
          <a:stretch>
            <a:fillRect/>
          </a:stretch>
        </p:blipFill>
        <p:spPr bwMode="auto">
          <a:xfrm>
            <a:off x="5304090" y="19983799"/>
            <a:ext cx="5212080" cy="27432"/>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036" name="Text Box 156"/>
          <p:cNvSpPr txBox="1">
            <a:spLocks noChangeAspect="1" noChangeArrowheads="1"/>
          </p:cNvSpPr>
          <p:nvPr/>
        </p:nvSpPr>
        <p:spPr bwMode="auto">
          <a:xfrm>
            <a:off x="113151" y="2950059"/>
            <a:ext cx="4632203" cy="6078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15" tIns="22858" rIns="45715" bIns="22858">
            <a:spAutoFit/>
          </a:bodyPr>
          <a:lstStyle>
            <a:lvl1pPr eaLnBrk="0" hangingPunct="0">
              <a:defRPr sz="4500">
                <a:solidFill>
                  <a:schemeClr val="tx1"/>
                </a:solidFill>
                <a:latin typeface="Arial" panose="020B0604020202020204" pitchFamily="34" charset="0"/>
              </a:defRPr>
            </a:lvl1pPr>
            <a:lvl2pPr marL="742950" indent="-285750" eaLnBrk="0" hangingPunct="0">
              <a:defRPr sz="4500">
                <a:solidFill>
                  <a:schemeClr val="tx1"/>
                </a:solidFill>
                <a:latin typeface="Arial" panose="020B0604020202020204" pitchFamily="34" charset="0"/>
              </a:defRPr>
            </a:lvl2pPr>
            <a:lvl3pPr marL="1143000" indent="-228600" eaLnBrk="0" hangingPunct="0">
              <a:defRPr sz="4500">
                <a:solidFill>
                  <a:schemeClr val="tx1"/>
                </a:solidFill>
                <a:latin typeface="Arial" panose="020B0604020202020204" pitchFamily="34" charset="0"/>
              </a:defRPr>
            </a:lvl3pPr>
            <a:lvl4pPr marL="1600200" indent="-228600" eaLnBrk="0" hangingPunct="0">
              <a:defRPr sz="4500">
                <a:solidFill>
                  <a:schemeClr val="tx1"/>
                </a:solidFill>
                <a:latin typeface="Arial" panose="020B0604020202020204" pitchFamily="34" charset="0"/>
              </a:defRPr>
            </a:lvl4pPr>
            <a:lvl5pPr marL="2057400" indent="-228600" eaLnBrk="0" hangingPunct="0">
              <a:defRPr sz="4500">
                <a:solidFill>
                  <a:schemeClr val="tx1"/>
                </a:solidFill>
                <a:latin typeface="Arial" panose="020B0604020202020204" pitchFamily="34" charset="0"/>
              </a:defRPr>
            </a:lvl5pPr>
            <a:lvl6pPr marL="2514600" indent="-228600" eaLnBrk="0" fontAlgn="base" hangingPunct="0">
              <a:spcBef>
                <a:spcPct val="0"/>
              </a:spcBef>
              <a:spcAft>
                <a:spcPct val="0"/>
              </a:spcAft>
              <a:defRPr sz="4500">
                <a:solidFill>
                  <a:schemeClr val="tx1"/>
                </a:solidFill>
                <a:latin typeface="Arial" panose="020B0604020202020204" pitchFamily="34" charset="0"/>
              </a:defRPr>
            </a:lvl6pPr>
            <a:lvl7pPr marL="2971800" indent="-228600" eaLnBrk="0" fontAlgn="base" hangingPunct="0">
              <a:spcBef>
                <a:spcPct val="0"/>
              </a:spcBef>
              <a:spcAft>
                <a:spcPct val="0"/>
              </a:spcAft>
              <a:defRPr sz="4500">
                <a:solidFill>
                  <a:schemeClr val="tx1"/>
                </a:solidFill>
                <a:latin typeface="Arial" panose="020B0604020202020204" pitchFamily="34" charset="0"/>
              </a:defRPr>
            </a:lvl7pPr>
            <a:lvl8pPr marL="3429000" indent="-228600" eaLnBrk="0" fontAlgn="base" hangingPunct="0">
              <a:spcBef>
                <a:spcPct val="0"/>
              </a:spcBef>
              <a:spcAft>
                <a:spcPct val="0"/>
              </a:spcAft>
              <a:defRPr sz="4500">
                <a:solidFill>
                  <a:schemeClr val="tx1"/>
                </a:solidFill>
                <a:latin typeface="Arial" panose="020B0604020202020204" pitchFamily="34" charset="0"/>
              </a:defRPr>
            </a:lvl8pPr>
            <a:lvl9pPr marL="3886200" indent="-228600" eaLnBrk="0" fontAlgn="base" hangingPunct="0">
              <a:spcBef>
                <a:spcPct val="0"/>
              </a:spcBef>
              <a:spcAft>
                <a:spcPct val="0"/>
              </a:spcAft>
              <a:defRPr sz="4500">
                <a:solidFill>
                  <a:schemeClr val="tx1"/>
                </a:solidFill>
                <a:latin typeface="Arial" panose="020B0604020202020204" pitchFamily="34" charset="0"/>
              </a:defRPr>
            </a:lvl9pPr>
          </a:lstStyle>
          <a:p>
            <a:pPr eaLnBrk="1" hangingPunct="1"/>
            <a:r>
              <a:rPr lang="en-US" sz="1800" dirty="0">
                <a:latin typeface="Times New Roman" panose="02020603050405020304" pitchFamily="18" charset="0"/>
                <a:cs typeface="Times New Roman" panose="02020603050405020304" pitchFamily="18" charset="0"/>
              </a:rPr>
              <a:t>There is general consensus that the doctor-patient interview should be as productive, “satisfying”, and efficient as </a:t>
            </a:r>
            <a:r>
              <a:rPr lang="en-US" sz="1800" dirty="0" smtClean="0">
                <a:latin typeface="Times New Roman" panose="02020603050405020304" pitchFamily="18" charset="0"/>
                <a:cs typeface="Times New Roman" panose="02020603050405020304" pitchFamily="18" charset="0"/>
              </a:rPr>
              <a:t>possible.</a:t>
            </a:r>
            <a:r>
              <a:rPr lang="en-US" sz="1800" baseline="30000" dirty="0" smtClean="0">
                <a:latin typeface="Times New Roman" panose="02020603050405020304" pitchFamily="18" charset="0"/>
                <a:cs typeface="Times New Roman" panose="02020603050405020304" pitchFamily="18" charset="0"/>
              </a:rPr>
              <a:t>1</a:t>
            </a:r>
            <a:r>
              <a:rPr lang="en-US" sz="1800" dirty="0" smtClean="0">
                <a:latin typeface="Times New Roman" panose="02020603050405020304" pitchFamily="18" charset="0"/>
                <a:cs typeface="Times New Roman" panose="02020603050405020304" pitchFamily="18" charset="0"/>
              </a:rPr>
              <a:t> Several techniques to accomplish </a:t>
            </a:r>
            <a:r>
              <a:rPr lang="en-US" sz="1800" dirty="0">
                <a:latin typeface="Times New Roman" panose="02020603050405020304" pitchFamily="18" charset="0"/>
                <a:cs typeface="Times New Roman" panose="02020603050405020304" pitchFamily="18" charset="0"/>
              </a:rPr>
              <a:t>this have evolved in recent years: </a:t>
            </a:r>
            <a:r>
              <a:rPr lang="en-US" sz="1800" dirty="0" smtClean="0">
                <a:latin typeface="Times New Roman" panose="02020603050405020304" pitchFamily="18" charset="0"/>
                <a:cs typeface="Times New Roman" panose="02020603050405020304" pitchFamily="18" charset="0"/>
              </a:rPr>
              <a:t>shared </a:t>
            </a:r>
            <a:r>
              <a:rPr lang="en-US" sz="1800" dirty="0">
                <a:latin typeface="Times New Roman" panose="02020603050405020304" pitchFamily="18" charset="0"/>
                <a:cs typeface="Times New Roman" panose="02020603050405020304" pitchFamily="18" charset="0"/>
              </a:rPr>
              <a:t>decision </a:t>
            </a:r>
            <a:r>
              <a:rPr lang="en-US" sz="1800" dirty="0" smtClean="0">
                <a:latin typeface="Times New Roman" panose="02020603050405020304" pitchFamily="18" charset="0"/>
                <a:cs typeface="Times New Roman" panose="02020603050405020304" pitchFamily="18" charset="0"/>
              </a:rPr>
              <a:t>making,</a:t>
            </a:r>
            <a:r>
              <a:rPr lang="en-US" sz="1800" baseline="30000" dirty="0" smtClean="0">
                <a:latin typeface="Times New Roman" panose="02020603050405020304" pitchFamily="18" charset="0"/>
                <a:cs typeface="Times New Roman" panose="02020603050405020304" pitchFamily="18" charset="0"/>
              </a:rPr>
              <a:t>2</a:t>
            </a:r>
            <a:r>
              <a:rPr lang="en-US" sz="1800" dirty="0" smtClean="0">
                <a:latin typeface="Times New Roman" panose="02020603050405020304" pitchFamily="18" charset="0"/>
                <a:cs typeface="Times New Roman" panose="02020603050405020304" pitchFamily="18" charset="0"/>
              </a:rPr>
              <a:t> patient activation,</a:t>
            </a:r>
            <a:r>
              <a:rPr lang="en-US" sz="1800" baseline="30000" dirty="0" smtClean="0">
                <a:latin typeface="Times New Roman" panose="02020603050405020304" pitchFamily="18" charset="0"/>
                <a:cs typeface="Times New Roman" panose="02020603050405020304" pitchFamily="18" charset="0"/>
              </a:rPr>
              <a:t>3</a:t>
            </a:r>
            <a:r>
              <a:rPr lang="en-US" sz="1800" dirty="0" smtClean="0">
                <a:latin typeface="Times New Roman" panose="02020603050405020304" pitchFamily="18" charset="0"/>
                <a:cs typeface="Times New Roman" panose="02020603050405020304" pitchFamily="18" charset="0"/>
              </a:rPr>
              <a:t> motivational interviewing,</a:t>
            </a:r>
            <a:r>
              <a:rPr lang="en-US" sz="1800" baseline="30000" dirty="0" smtClean="0">
                <a:latin typeface="Times New Roman" panose="02020603050405020304" pitchFamily="18" charset="0"/>
                <a:cs typeface="Times New Roman" panose="02020603050405020304" pitchFamily="18" charset="0"/>
              </a:rPr>
              <a:t>4</a:t>
            </a:r>
            <a:r>
              <a:rPr lang="en-US" sz="1800" dirty="0" smtClean="0">
                <a:latin typeface="Times New Roman" panose="02020603050405020304" pitchFamily="18" charset="0"/>
                <a:cs typeface="Times New Roman" panose="02020603050405020304" pitchFamily="18" charset="0"/>
              </a:rPr>
              <a:t> agenda setting</a:t>
            </a:r>
            <a:r>
              <a:rPr lang="en-US" sz="1800" baseline="30000" dirty="0" smtClean="0">
                <a:latin typeface="Times New Roman" panose="02020603050405020304" pitchFamily="18" charset="0"/>
                <a:cs typeface="Times New Roman" panose="02020603050405020304" pitchFamily="18" charset="0"/>
              </a:rPr>
              <a:t>5</a:t>
            </a:r>
            <a:r>
              <a:rPr lang="en-US" sz="1800" dirty="0" smtClean="0">
                <a:latin typeface="Times New Roman" panose="02020603050405020304" pitchFamily="18" charset="0"/>
                <a:cs typeface="Times New Roman" panose="02020603050405020304" pitchFamily="18" charset="0"/>
              </a:rPr>
              <a:t> and others.</a:t>
            </a:r>
            <a:r>
              <a:rPr lang="en-US" sz="1800" baseline="30000" dirty="0" smtClean="0">
                <a:latin typeface="Times New Roman" panose="02020603050405020304" pitchFamily="18" charset="0"/>
                <a:cs typeface="Times New Roman" panose="02020603050405020304" pitchFamily="18" charset="0"/>
              </a:rPr>
              <a:t>6,7</a:t>
            </a:r>
            <a:r>
              <a:rPr lang="en-US" sz="1800" dirty="0" smtClean="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Many of these techniques have been developed in primary care and specialty medical settings as well as in psychiatric ones. </a:t>
            </a:r>
            <a:r>
              <a:rPr lang="en-US" sz="1800" dirty="0" smtClean="0">
                <a:latin typeface="Times New Roman" panose="02020603050405020304" pitchFamily="18" charset="0"/>
                <a:cs typeface="Times New Roman" panose="02020603050405020304" pitchFamily="18" charset="0"/>
              </a:rPr>
              <a:t>Electronic aids in medicine, from electronic medical records to apps, have become ever-present in the clinical setting.   </a:t>
            </a:r>
          </a:p>
          <a:p>
            <a:pPr eaLnBrk="1" hangingPunct="1"/>
            <a:endParaRPr lang="en-US" sz="1800" dirty="0" smtClean="0">
              <a:latin typeface="Times New Roman" panose="02020603050405020304" pitchFamily="18" charset="0"/>
              <a:cs typeface="Times New Roman" panose="02020603050405020304" pitchFamily="18" charset="0"/>
            </a:endParaRPr>
          </a:p>
          <a:p>
            <a:pPr eaLnBrk="1" hangingPunct="1"/>
            <a:r>
              <a:rPr lang="en-US" sz="1800" b="1" dirty="0" smtClean="0">
                <a:latin typeface="Times New Roman" panose="02020603050405020304" pitchFamily="18" charset="0"/>
                <a:cs typeface="Times New Roman" panose="02020603050405020304" pitchFamily="18" charset="0"/>
              </a:rPr>
              <a:t>Study Aims: </a:t>
            </a:r>
          </a:p>
          <a:p>
            <a:pPr marL="285750" indent="-285750" eaLnBrk="1" hangingPunct="1">
              <a:buFont typeface="Arial" panose="020B0604020202020204" pitchFamily="34" charset="0"/>
              <a:buChar char="•"/>
            </a:pPr>
            <a:r>
              <a:rPr lang="en-US" sz="1800" b="1" dirty="0" smtClean="0">
                <a:latin typeface="Times New Roman" panose="02020603050405020304" pitchFamily="18" charset="0"/>
                <a:cs typeface="Times New Roman" panose="02020603050405020304" pitchFamily="18" charset="0"/>
              </a:rPr>
              <a:t>To facilitate shared decision making between psychiatrist and patient via pre-visit patient agenda setting</a:t>
            </a:r>
            <a:endParaRPr lang="en-US" sz="1800" dirty="0" smtClean="0">
              <a:latin typeface="Times New Roman" panose="02020603050405020304" pitchFamily="18" charset="0"/>
              <a:cs typeface="Times New Roman" panose="02020603050405020304" pitchFamily="18" charset="0"/>
            </a:endParaRPr>
          </a:p>
          <a:p>
            <a:pPr marL="285750" indent="-285750" eaLnBrk="1" hangingPunct="1">
              <a:buFont typeface="Arial" panose="020B0604020202020204" pitchFamily="34" charset="0"/>
              <a:buChar char="•"/>
            </a:pPr>
            <a:r>
              <a:rPr lang="en-US" sz="1800" b="1" dirty="0" smtClean="0">
                <a:latin typeface="Times New Roman" panose="02020603050405020304" pitchFamily="18" charset="0"/>
                <a:cs typeface="Times New Roman" panose="02020603050405020304" pitchFamily="18" charset="0"/>
              </a:rPr>
              <a:t>To investigate the usefulness and feasibility of using an electronic tablet to assist the patient in setting the agenda for the psychiatric clinical visit</a:t>
            </a:r>
          </a:p>
          <a:p>
            <a:pPr eaLnBrk="1" hangingPunct="1"/>
            <a:endParaRPr lang="en-US" altLang="en-US" sz="1400" dirty="0">
              <a:latin typeface="Times" panose="02020603050405020304" pitchFamily="18" charset="0"/>
            </a:endParaRPr>
          </a:p>
        </p:txBody>
      </p:sp>
      <p:sp>
        <p:nvSpPr>
          <p:cNvPr id="1037" name="Rectangle 133"/>
          <p:cNvSpPr>
            <a:spLocks noChangeArrowheads="1"/>
          </p:cNvSpPr>
          <p:nvPr/>
        </p:nvSpPr>
        <p:spPr bwMode="auto">
          <a:xfrm>
            <a:off x="137561" y="10326818"/>
            <a:ext cx="4768850" cy="472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500">
                <a:solidFill>
                  <a:schemeClr val="tx1"/>
                </a:solidFill>
                <a:latin typeface="Arial" panose="020B0604020202020204" pitchFamily="34" charset="0"/>
              </a:defRPr>
            </a:lvl1pPr>
            <a:lvl2pPr marL="742950" indent="-285750" eaLnBrk="0" hangingPunct="0">
              <a:defRPr sz="4500">
                <a:solidFill>
                  <a:schemeClr val="tx1"/>
                </a:solidFill>
                <a:latin typeface="Arial" panose="020B0604020202020204" pitchFamily="34" charset="0"/>
              </a:defRPr>
            </a:lvl2pPr>
            <a:lvl3pPr marL="1143000" indent="-228600" eaLnBrk="0" hangingPunct="0">
              <a:defRPr sz="4500">
                <a:solidFill>
                  <a:schemeClr val="tx1"/>
                </a:solidFill>
                <a:latin typeface="Arial" panose="020B0604020202020204" pitchFamily="34" charset="0"/>
              </a:defRPr>
            </a:lvl3pPr>
            <a:lvl4pPr marL="1600200" indent="-228600" eaLnBrk="0" hangingPunct="0">
              <a:defRPr sz="4500">
                <a:solidFill>
                  <a:schemeClr val="tx1"/>
                </a:solidFill>
                <a:latin typeface="Arial" panose="020B0604020202020204" pitchFamily="34" charset="0"/>
              </a:defRPr>
            </a:lvl4pPr>
            <a:lvl5pPr marL="2057400" indent="-228600" eaLnBrk="0" hangingPunct="0">
              <a:defRPr sz="4500">
                <a:solidFill>
                  <a:schemeClr val="tx1"/>
                </a:solidFill>
                <a:latin typeface="Arial" panose="020B0604020202020204" pitchFamily="34" charset="0"/>
              </a:defRPr>
            </a:lvl5pPr>
            <a:lvl6pPr marL="2514600" indent="-228600" eaLnBrk="0" fontAlgn="base" hangingPunct="0">
              <a:spcBef>
                <a:spcPct val="0"/>
              </a:spcBef>
              <a:spcAft>
                <a:spcPct val="0"/>
              </a:spcAft>
              <a:defRPr sz="4500">
                <a:solidFill>
                  <a:schemeClr val="tx1"/>
                </a:solidFill>
                <a:latin typeface="Arial" panose="020B0604020202020204" pitchFamily="34" charset="0"/>
              </a:defRPr>
            </a:lvl6pPr>
            <a:lvl7pPr marL="2971800" indent="-228600" eaLnBrk="0" fontAlgn="base" hangingPunct="0">
              <a:spcBef>
                <a:spcPct val="0"/>
              </a:spcBef>
              <a:spcAft>
                <a:spcPct val="0"/>
              </a:spcAft>
              <a:defRPr sz="4500">
                <a:solidFill>
                  <a:schemeClr val="tx1"/>
                </a:solidFill>
                <a:latin typeface="Arial" panose="020B0604020202020204" pitchFamily="34" charset="0"/>
              </a:defRPr>
            </a:lvl7pPr>
            <a:lvl8pPr marL="3429000" indent="-228600" eaLnBrk="0" fontAlgn="base" hangingPunct="0">
              <a:spcBef>
                <a:spcPct val="0"/>
              </a:spcBef>
              <a:spcAft>
                <a:spcPct val="0"/>
              </a:spcAft>
              <a:defRPr sz="4500">
                <a:solidFill>
                  <a:schemeClr val="tx1"/>
                </a:solidFill>
                <a:latin typeface="Arial" panose="020B0604020202020204" pitchFamily="34" charset="0"/>
              </a:defRPr>
            </a:lvl8pPr>
            <a:lvl9pPr marL="3886200" indent="-228600" eaLnBrk="0" fontAlgn="base" hangingPunct="0">
              <a:spcBef>
                <a:spcPct val="0"/>
              </a:spcBef>
              <a:spcAft>
                <a:spcPct val="0"/>
              </a:spcAft>
              <a:defRPr sz="4500">
                <a:solidFill>
                  <a:schemeClr val="tx1"/>
                </a:solidFill>
                <a:latin typeface="Arial" panose="020B0604020202020204" pitchFamily="34" charset="0"/>
              </a:defRPr>
            </a:lvl9pPr>
          </a:lstStyle>
          <a:p>
            <a:r>
              <a:rPr lang="en-US" altLang="en-US" sz="2800" b="1" dirty="0" smtClean="0">
                <a:latin typeface="Times" panose="02020603050405020304" pitchFamily="18" charset="0"/>
              </a:rPr>
              <a:t>Methods</a:t>
            </a:r>
            <a:endParaRPr lang="en-US" altLang="en-US" sz="2800" dirty="0">
              <a:latin typeface="Times" panose="02020603050405020304" pitchFamily="18" charset="0"/>
            </a:endParaRPr>
          </a:p>
        </p:txBody>
      </p:sp>
      <p:grpSp>
        <p:nvGrpSpPr>
          <p:cNvPr id="1039" name="Group 114"/>
          <p:cNvGrpSpPr>
            <a:grpSpLocks/>
          </p:cNvGrpSpPr>
          <p:nvPr/>
        </p:nvGrpSpPr>
        <p:grpSpPr bwMode="auto">
          <a:xfrm>
            <a:off x="390525" y="14403387"/>
            <a:ext cx="5091113" cy="1258887"/>
            <a:chOff x="12348" y="3749"/>
            <a:chExt cx="3207" cy="793"/>
          </a:xfrm>
        </p:grpSpPr>
        <p:sp>
          <p:nvSpPr>
            <p:cNvPr id="1059" name="TextBox 45"/>
            <p:cNvSpPr txBox="1">
              <a:spLocks noChangeArrowheads="1"/>
            </p:cNvSpPr>
            <p:nvPr/>
          </p:nvSpPr>
          <p:spPr bwMode="auto">
            <a:xfrm>
              <a:off x="12348" y="4348"/>
              <a:ext cx="3207"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500">
                  <a:solidFill>
                    <a:schemeClr val="tx1"/>
                  </a:solidFill>
                  <a:latin typeface="Arial" panose="020B0604020202020204" pitchFamily="34" charset="0"/>
                </a:defRPr>
              </a:lvl1pPr>
              <a:lvl2pPr marL="742950" indent="-285750" eaLnBrk="0" hangingPunct="0">
                <a:defRPr sz="4500">
                  <a:solidFill>
                    <a:schemeClr val="tx1"/>
                  </a:solidFill>
                  <a:latin typeface="Arial" panose="020B0604020202020204" pitchFamily="34" charset="0"/>
                </a:defRPr>
              </a:lvl2pPr>
              <a:lvl3pPr marL="1143000" indent="-228600" eaLnBrk="0" hangingPunct="0">
                <a:defRPr sz="4500">
                  <a:solidFill>
                    <a:schemeClr val="tx1"/>
                  </a:solidFill>
                  <a:latin typeface="Arial" panose="020B0604020202020204" pitchFamily="34" charset="0"/>
                </a:defRPr>
              </a:lvl3pPr>
              <a:lvl4pPr marL="1600200" indent="-228600" eaLnBrk="0" hangingPunct="0">
                <a:defRPr sz="4500">
                  <a:solidFill>
                    <a:schemeClr val="tx1"/>
                  </a:solidFill>
                  <a:latin typeface="Arial" panose="020B0604020202020204" pitchFamily="34" charset="0"/>
                </a:defRPr>
              </a:lvl4pPr>
              <a:lvl5pPr marL="2057400" indent="-228600" eaLnBrk="0" hangingPunct="0">
                <a:defRPr sz="4500">
                  <a:solidFill>
                    <a:schemeClr val="tx1"/>
                  </a:solidFill>
                  <a:latin typeface="Arial" panose="020B0604020202020204" pitchFamily="34" charset="0"/>
                </a:defRPr>
              </a:lvl5pPr>
              <a:lvl6pPr marL="2514600" indent="-228600" eaLnBrk="0" fontAlgn="base" hangingPunct="0">
                <a:spcBef>
                  <a:spcPct val="0"/>
                </a:spcBef>
                <a:spcAft>
                  <a:spcPct val="0"/>
                </a:spcAft>
                <a:defRPr sz="4500">
                  <a:solidFill>
                    <a:schemeClr val="tx1"/>
                  </a:solidFill>
                  <a:latin typeface="Arial" panose="020B0604020202020204" pitchFamily="34" charset="0"/>
                </a:defRPr>
              </a:lvl6pPr>
              <a:lvl7pPr marL="2971800" indent="-228600" eaLnBrk="0" fontAlgn="base" hangingPunct="0">
                <a:spcBef>
                  <a:spcPct val="0"/>
                </a:spcBef>
                <a:spcAft>
                  <a:spcPct val="0"/>
                </a:spcAft>
                <a:defRPr sz="4500">
                  <a:solidFill>
                    <a:schemeClr val="tx1"/>
                  </a:solidFill>
                  <a:latin typeface="Arial" panose="020B0604020202020204" pitchFamily="34" charset="0"/>
                </a:defRPr>
              </a:lvl7pPr>
              <a:lvl8pPr marL="3429000" indent="-228600" eaLnBrk="0" fontAlgn="base" hangingPunct="0">
                <a:spcBef>
                  <a:spcPct val="0"/>
                </a:spcBef>
                <a:spcAft>
                  <a:spcPct val="0"/>
                </a:spcAft>
                <a:defRPr sz="4500">
                  <a:solidFill>
                    <a:schemeClr val="tx1"/>
                  </a:solidFill>
                  <a:latin typeface="Arial" panose="020B0604020202020204" pitchFamily="34" charset="0"/>
                </a:defRPr>
              </a:lvl8pPr>
              <a:lvl9pPr marL="3886200" indent="-228600" eaLnBrk="0" fontAlgn="base" hangingPunct="0">
                <a:spcBef>
                  <a:spcPct val="0"/>
                </a:spcBef>
                <a:spcAft>
                  <a:spcPct val="0"/>
                </a:spcAft>
                <a:defRPr sz="4500">
                  <a:solidFill>
                    <a:schemeClr val="tx1"/>
                  </a:solidFill>
                  <a:latin typeface="Arial" panose="020B0604020202020204" pitchFamily="34" charset="0"/>
                </a:defRPr>
              </a:lvl9pPr>
            </a:lstStyle>
            <a:p>
              <a:pPr eaLnBrk="1" hangingPunct="1"/>
              <a:endParaRPr lang="en-US" altLang="en-US" sz="1400" dirty="0">
                <a:latin typeface="Times" panose="02020603050405020304" pitchFamily="18" charset="0"/>
              </a:endParaRPr>
            </a:p>
          </p:txBody>
        </p:sp>
        <p:sp>
          <p:nvSpPr>
            <p:cNvPr id="1060" name="TextBox 45"/>
            <p:cNvSpPr txBox="1">
              <a:spLocks noChangeArrowheads="1"/>
            </p:cNvSpPr>
            <p:nvPr/>
          </p:nvSpPr>
          <p:spPr bwMode="auto">
            <a:xfrm>
              <a:off x="12348" y="3749"/>
              <a:ext cx="306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500">
                  <a:solidFill>
                    <a:schemeClr val="tx1"/>
                  </a:solidFill>
                  <a:latin typeface="Arial" panose="020B0604020202020204" pitchFamily="34" charset="0"/>
                </a:defRPr>
              </a:lvl1pPr>
              <a:lvl2pPr marL="742950" indent="-285750" eaLnBrk="0" hangingPunct="0">
                <a:defRPr sz="4500">
                  <a:solidFill>
                    <a:schemeClr val="tx1"/>
                  </a:solidFill>
                  <a:latin typeface="Arial" panose="020B0604020202020204" pitchFamily="34" charset="0"/>
                </a:defRPr>
              </a:lvl2pPr>
              <a:lvl3pPr marL="1143000" indent="-228600" eaLnBrk="0" hangingPunct="0">
                <a:defRPr sz="4500">
                  <a:solidFill>
                    <a:schemeClr val="tx1"/>
                  </a:solidFill>
                  <a:latin typeface="Arial" panose="020B0604020202020204" pitchFamily="34" charset="0"/>
                </a:defRPr>
              </a:lvl3pPr>
              <a:lvl4pPr marL="1600200" indent="-228600" eaLnBrk="0" hangingPunct="0">
                <a:defRPr sz="4500">
                  <a:solidFill>
                    <a:schemeClr val="tx1"/>
                  </a:solidFill>
                  <a:latin typeface="Arial" panose="020B0604020202020204" pitchFamily="34" charset="0"/>
                </a:defRPr>
              </a:lvl4pPr>
              <a:lvl5pPr marL="2057400" indent="-228600" eaLnBrk="0" hangingPunct="0">
                <a:defRPr sz="4500">
                  <a:solidFill>
                    <a:schemeClr val="tx1"/>
                  </a:solidFill>
                  <a:latin typeface="Arial" panose="020B0604020202020204" pitchFamily="34" charset="0"/>
                </a:defRPr>
              </a:lvl5pPr>
              <a:lvl6pPr marL="2514600" indent="-228600" eaLnBrk="0" fontAlgn="base" hangingPunct="0">
                <a:spcBef>
                  <a:spcPct val="0"/>
                </a:spcBef>
                <a:spcAft>
                  <a:spcPct val="0"/>
                </a:spcAft>
                <a:defRPr sz="4500">
                  <a:solidFill>
                    <a:schemeClr val="tx1"/>
                  </a:solidFill>
                  <a:latin typeface="Arial" panose="020B0604020202020204" pitchFamily="34" charset="0"/>
                </a:defRPr>
              </a:lvl6pPr>
              <a:lvl7pPr marL="2971800" indent="-228600" eaLnBrk="0" fontAlgn="base" hangingPunct="0">
                <a:spcBef>
                  <a:spcPct val="0"/>
                </a:spcBef>
                <a:spcAft>
                  <a:spcPct val="0"/>
                </a:spcAft>
                <a:defRPr sz="4500">
                  <a:solidFill>
                    <a:schemeClr val="tx1"/>
                  </a:solidFill>
                  <a:latin typeface="Arial" panose="020B0604020202020204" pitchFamily="34" charset="0"/>
                </a:defRPr>
              </a:lvl7pPr>
              <a:lvl8pPr marL="3429000" indent="-228600" eaLnBrk="0" fontAlgn="base" hangingPunct="0">
                <a:spcBef>
                  <a:spcPct val="0"/>
                </a:spcBef>
                <a:spcAft>
                  <a:spcPct val="0"/>
                </a:spcAft>
                <a:defRPr sz="4500">
                  <a:solidFill>
                    <a:schemeClr val="tx1"/>
                  </a:solidFill>
                  <a:latin typeface="Arial" panose="020B0604020202020204" pitchFamily="34" charset="0"/>
                </a:defRPr>
              </a:lvl8pPr>
              <a:lvl9pPr marL="3886200" indent="-228600" eaLnBrk="0" fontAlgn="base" hangingPunct="0">
                <a:spcBef>
                  <a:spcPct val="0"/>
                </a:spcBef>
                <a:spcAft>
                  <a:spcPct val="0"/>
                </a:spcAft>
                <a:defRPr sz="4500">
                  <a:solidFill>
                    <a:schemeClr val="tx1"/>
                  </a:solidFill>
                  <a:latin typeface="Arial" panose="020B0604020202020204" pitchFamily="34" charset="0"/>
                </a:defRPr>
              </a:lvl9pPr>
            </a:lstStyle>
            <a:p>
              <a:pPr eaLnBrk="1" hangingPunct="1"/>
              <a:endParaRPr lang="en-US" altLang="en-US" sz="1800" b="1" dirty="0">
                <a:latin typeface="Times" panose="02020603050405020304" pitchFamily="18" charset="0"/>
              </a:endParaRPr>
            </a:p>
          </p:txBody>
        </p:sp>
      </p:grpSp>
      <p:sp>
        <p:nvSpPr>
          <p:cNvPr id="1040" name="Text Box 154"/>
          <p:cNvSpPr txBox="1">
            <a:spLocks noChangeArrowheads="1"/>
          </p:cNvSpPr>
          <p:nvPr/>
        </p:nvSpPr>
        <p:spPr bwMode="auto">
          <a:xfrm>
            <a:off x="5318207" y="20053107"/>
            <a:ext cx="5214856" cy="4201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15" tIns="22858" rIns="45715" bIns="22858">
            <a:spAutoFit/>
          </a:bodyPr>
          <a:lstStyle>
            <a:lvl1pPr eaLnBrk="0" hangingPunct="0">
              <a:defRPr sz="4500">
                <a:solidFill>
                  <a:schemeClr val="tx1"/>
                </a:solidFill>
                <a:latin typeface="Arial" panose="020B0604020202020204" pitchFamily="34" charset="0"/>
              </a:defRPr>
            </a:lvl1pPr>
            <a:lvl2pPr marL="742950" indent="-285750" eaLnBrk="0" hangingPunct="0">
              <a:defRPr sz="4500">
                <a:solidFill>
                  <a:schemeClr val="tx1"/>
                </a:solidFill>
                <a:latin typeface="Arial" panose="020B0604020202020204" pitchFamily="34" charset="0"/>
              </a:defRPr>
            </a:lvl2pPr>
            <a:lvl3pPr marL="1143000" indent="-228600" eaLnBrk="0" hangingPunct="0">
              <a:defRPr sz="4500">
                <a:solidFill>
                  <a:schemeClr val="tx1"/>
                </a:solidFill>
                <a:latin typeface="Arial" panose="020B0604020202020204" pitchFamily="34" charset="0"/>
              </a:defRPr>
            </a:lvl3pPr>
            <a:lvl4pPr marL="1600200" indent="-228600" eaLnBrk="0" hangingPunct="0">
              <a:defRPr sz="4500">
                <a:solidFill>
                  <a:schemeClr val="tx1"/>
                </a:solidFill>
                <a:latin typeface="Arial" panose="020B0604020202020204" pitchFamily="34" charset="0"/>
              </a:defRPr>
            </a:lvl4pPr>
            <a:lvl5pPr marL="2057400" indent="-228600" eaLnBrk="0" hangingPunct="0">
              <a:defRPr sz="4500">
                <a:solidFill>
                  <a:schemeClr val="tx1"/>
                </a:solidFill>
                <a:latin typeface="Arial" panose="020B0604020202020204" pitchFamily="34" charset="0"/>
              </a:defRPr>
            </a:lvl5pPr>
            <a:lvl6pPr marL="2514600" indent="-228600" eaLnBrk="0" fontAlgn="base" hangingPunct="0">
              <a:spcBef>
                <a:spcPct val="0"/>
              </a:spcBef>
              <a:spcAft>
                <a:spcPct val="0"/>
              </a:spcAft>
              <a:defRPr sz="4500">
                <a:solidFill>
                  <a:schemeClr val="tx1"/>
                </a:solidFill>
                <a:latin typeface="Arial" panose="020B0604020202020204" pitchFamily="34" charset="0"/>
              </a:defRPr>
            </a:lvl6pPr>
            <a:lvl7pPr marL="2971800" indent="-228600" eaLnBrk="0" fontAlgn="base" hangingPunct="0">
              <a:spcBef>
                <a:spcPct val="0"/>
              </a:spcBef>
              <a:spcAft>
                <a:spcPct val="0"/>
              </a:spcAft>
              <a:defRPr sz="4500">
                <a:solidFill>
                  <a:schemeClr val="tx1"/>
                </a:solidFill>
                <a:latin typeface="Arial" panose="020B0604020202020204" pitchFamily="34" charset="0"/>
              </a:defRPr>
            </a:lvl7pPr>
            <a:lvl8pPr marL="3429000" indent="-228600" eaLnBrk="0" fontAlgn="base" hangingPunct="0">
              <a:spcBef>
                <a:spcPct val="0"/>
              </a:spcBef>
              <a:spcAft>
                <a:spcPct val="0"/>
              </a:spcAft>
              <a:defRPr sz="4500">
                <a:solidFill>
                  <a:schemeClr val="tx1"/>
                </a:solidFill>
                <a:latin typeface="Arial" panose="020B0604020202020204" pitchFamily="34" charset="0"/>
              </a:defRPr>
            </a:lvl8pPr>
            <a:lvl9pPr marL="3886200" indent="-228600" eaLnBrk="0" fontAlgn="base" hangingPunct="0">
              <a:spcBef>
                <a:spcPct val="0"/>
              </a:spcBef>
              <a:spcAft>
                <a:spcPct val="0"/>
              </a:spcAft>
              <a:defRPr sz="4500">
                <a:solidFill>
                  <a:schemeClr val="tx1"/>
                </a:solidFill>
                <a:latin typeface="Arial" panose="020B0604020202020204" pitchFamily="34" charset="0"/>
              </a:defRPr>
            </a:lvl9pPr>
          </a:lstStyle>
          <a:p>
            <a:pPr eaLnBrk="1" hangingPunct="1"/>
            <a:r>
              <a:rPr lang="en-US" sz="1800" dirty="0">
                <a:latin typeface="Times New Roman" panose="02020603050405020304" pitchFamily="18" charset="0"/>
                <a:cs typeface="Times New Roman" panose="02020603050405020304" pitchFamily="18" charset="0"/>
              </a:rPr>
              <a:t>The project supports the potential use of this type of office-based technology in order to enhance the doctor-patient interaction. This electronic tablet based agenda setting tool, developed in collaboration with our community partner </a:t>
            </a:r>
            <a:r>
              <a:rPr lang="en-US" sz="1800" dirty="0" err="1">
                <a:latin typeface="Times New Roman" panose="02020603050405020304" pitchFamily="18" charset="0"/>
                <a:cs typeface="Times New Roman" panose="02020603050405020304" pitchFamily="18" charset="0"/>
              </a:rPr>
              <a:t>EvaluTrac</a:t>
            </a:r>
            <a:r>
              <a:rPr lang="en-US" sz="1800" dirty="0">
                <a:latin typeface="Times New Roman" panose="02020603050405020304" pitchFamily="18" charset="0"/>
                <a:cs typeface="Times New Roman" panose="02020603050405020304" pitchFamily="18" charset="0"/>
              </a:rPr>
              <a:t> LLC, was found relatively easy to use by a sample of psychiatric patients who also felt it enhanced their satisfaction with the visit. The psychiatrists, likewise, found the tool relatively helpful and were generally satisfied with the visit. It is possible other medical specialties could also develop appropriate content for a similar tool to be used in their practices that might also enhance their clinical work. We hope our work will encourage others to use this tool in their practices for furtherance of better patient care. </a:t>
            </a:r>
            <a:endParaRPr lang="en-US" altLang="en-US" sz="1800" dirty="0">
              <a:latin typeface="Times New Roman" panose="02020603050405020304" pitchFamily="18" charset="0"/>
              <a:cs typeface="Times New Roman" panose="02020603050405020304" pitchFamily="18" charset="0"/>
            </a:endParaRPr>
          </a:p>
        </p:txBody>
      </p:sp>
      <p:sp>
        <p:nvSpPr>
          <p:cNvPr id="1041" name="Rectangle 133"/>
          <p:cNvSpPr>
            <a:spLocks noChangeArrowheads="1"/>
          </p:cNvSpPr>
          <p:nvPr/>
        </p:nvSpPr>
        <p:spPr bwMode="auto">
          <a:xfrm>
            <a:off x="5280417" y="24103688"/>
            <a:ext cx="4828669" cy="640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500">
                <a:solidFill>
                  <a:schemeClr val="tx1"/>
                </a:solidFill>
                <a:latin typeface="Arial" panose="020B0604020202020204" pitchFamily="34" charset="0"/>
              </a:defRPr>
            </a:lvl1pPr>
            <a:lvl2pPr marL="742950" indent="-285750" eaLnBrk="0" hangingPunct="0">
              <a:defRPr sz="4500">
                <a:solidFill>
                  <a:schemeClr val="tx1"/>
                </a:solidFill>
                <a:latin typeface="Arial" panose="020B0604020202020204" pitchFamily="34" charset="0"/>
              </a:defRPr>
            </a:lvl2pPr>
            <a:lvl3pPr marL="1143000" indent="-228600" eaLnBrk="0" hangingPunct="0">
              <a:defRPr sz="4500">
                <a:solidFill>
                  <a:schemeClr val="tx1"/>
                </a:solidFill>
                <a:latin typeface="Arial" panose="020B0604020202020204" pitchFamily="34" charset="0"/>
              </a:defRPr>
            </a:lvl3pPr>
            <a:lvl4pPr marL="1600200" indent="-228600" eaLnBrk="0" hangingPunct="0">
              <a:defRPr sz="4500">
                <a:solidFill>
                  <a:schemeClr val="tx1"/>
                </a:solidFill>
                <a:latin typeface="Arial" panose="020B0604020202020204" pitchFamily="34" charset="0"/>
              </a:defRPr>
            </a:lvl4pPr>
            <a:lvl5pPr marL="2057400" indent="-228600" eaLnBrk="0" hangingPunct="0">
              <a:defRPr sz="4500">
                <a:solidFill>
                  <a:schemeClr val="tx1"/>
                </a:solidFill>
                <a:latin typeface="Arial" panose="020B0604020202020204" pitchFamily="34" charset="0"/>
              </a:defRPr>
            </a:lvl5pPr>
            <a:lvl6pPr marL="2514600" indent="-228600" eaLnBrk="0" fontAlgn="base" hangingPunct="0">
              <a:spcBef>
                <a:spcPct val="0"/>
              </a:spcBef>
              <a:spcAft>
                <a:spcPct val="0"/>
              </a:spcAft>
              <a:defRPr sz="4500">
                <a:solidFill>
                  <a:schemeClr val="tx1"/>
                </a:solidFill>
                <a:latin typeface="Arial" panose="020B0604020202020204" pitchFamily="34" charset="0"/>
              </a:defRPr>
            </a:lvl6pPr>
            <a:lvl7pPr marL="2971800" indent="-228600" eaLnBrk="0" fontAlgn="base" hangingPunct="0">
              <a:spcBef>
                <a:spcPct val="0"/>
              </a:spcBef>
              <a:spcAft>
                <a:spcPct val="0"/>
              </a:spcAft>
              <a:defRPr sz="4500">
                <a:solidFill>
                  <a:schemeClr val="tx1"/>
                </a:solidFill>
                <a:latin typeface="Arial" panose="020B0604020202020204" pitchFamily="34" charset="0"/>
              </a:defRPr>
            </a:lvl7pPr>
            <a:lvl8pPr marL="3429000" indent="-228600" eaLnBrk="0" fontAlgn="base" hangingPunct="0">
              <a:spcBef>
                <a:spcPct val="0"/>
              </a:spcBef>
              <a:spcAft>
                <a:spcPct val="0"/>
              </a:spcAft>
              <a:defRPr sz="4500">
                <a:solidFill>
                  <a:schemeClr val="tx1"/>
                </a:solidFill>
                <a:latin typeface="Arial" panose="020B0604020202020204" pitchFamily="34" charset="0"/>
              </a:defRPr>
            </a:lvl8pPr>
            <a:lvl9pPr marL="3886200" indent="-228600" eaLnBrk="0" fontAlgn="base" hangingPunct="0">
              <a:spcBef>
                <a:spcPct val="0"/>
              </a:spcBef>
              <a:spcAft>
                <a:spcPct val="0"/>
              </a:spcAft>
              <a:defRPr sz="4500">
                <a:solidFill>
                  <a:schemeClr val="tx1"/>
                </a:solidFill>
                <a:latin typeface="Arial" panose="020B0604020202020204" pitchFamily="34" charset="0"/>
              </a:defRPr>
            </a:lvl9pPr>
          </a:lstStyle>
          <a:p>
            <a:r>
              <a:rPr lang="en-US" altLang="en-US" sz="2800" b="1" dirty="0">
                <a:latin typeface="Times" panose="02020603050405020304" pitchFamily="18" charset="0"/>
              </a:rPr>
              <a:t>References</a:t>
            </a:r>
          </a:p>
        </p:txBody>
      </p:sp>
      <p:pic>
        <p:nvPicPr>
          <p:cNvPr id="1042" name="Picture 217"/>
          <p:cNvPicPr>
            <a:picLocks noChangeArrowheads="1"/>
          </p:cNvPicPr>
          <p:nvPr/>
        </p:nvPicPr>
        <p:blipFill>
          <a:blip r:embed="rId3">
            <a:extLst>
              <a:ext uri="{28A0092B-C50C-407E-A947-70E740481C1C}">
                <a14:useLocalDpi xmlns:a14="http://schemas.microsoft.com/office/drawing/2010/main" val="0"/>
              </a:ext>
            </a:extLst>
          </a:blip>
          <a:srcRect r="6602"/>
          <a:stretch>
            <a:fillRect/>
          </a:stretch>
        </p:blipFill>
        <p:spPr bwMode="auto">
          <a:xfrm>
            <a:off x="5279110" y="24642871"/>
            <a:ext cx="5212080" cy="27432"/>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044" name="Picture 217"/>
          <p:cNvPicPr>
            <a:picLocks noChangeArrowheads="1"/>
          </p:cNvPicPr>
          <p:nvPr/>
        </p:nvPicPr>
        <p:blipFill>
          <a:blip r:embed="rId2" cstate="print">
            <a:extLst>
              <a:ext uri="{28A0092B-C50C-407E-A947-70E740481C1C}">
                <a14:useLocalDpi xmlns:a14="http://schemas.microsoft.com/office/drawing/2010/main" val="0"/>
              </a:ext>
            </a:extLst>
          </a:blip>
          <a:srcRect r="6602"/>
          <a:stretch>
            <a:fillRect/>
          </a:stretch>
        </p:blipFill>
        <p:spPr bwMode="auto">
          <a:xfrm>
            <a:off x="157074" y="10764826"/>
            <a:ext cx="4636008" cy="27432"/>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045" name="Picture 217"/>
          <p:cNvPicPr>
            <a:picLocks noChangeArrowheads="1"/>
          </p:cNvPicPr>
          <p:nvPr/>
        </p:nvPicPr>
        <p:blipFill>
          <a:blip r:embed="rId2" cstate="print">
            <a:extLst>
              <a:ext uri="{28A0092B-C50C-407E-A947-70E740481C1C}">
                <a14:useLocalDpi xmlns:a14="http://schemas.microsoft.com/office/drawing/2010/main" val="0"/>
              </a:ext>
            </a:extLst>
          </a:blip>
          <a:srcRect r="6602"/>
          <a:stretch>
            <a:fillRect/>
          </a:stretch>
        </p:blipFill>
        <p:spPr bwMode="auto">
          <a:xfrm flipV="1">
            <a:off x="144763" y="23306818"/>
            <a:ext cx="4636008" cy="27432"/>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046" name="Rectangle 133"/>
          <p:cNvSpPr>
            <a:spLocks noChangeArrowheads="1"/>
          </p:cNvSpPr>
          <p:nvPr/>
        </p:nvSpPr>
        <p:spPr bwMode="auto">
          <a:xfrm>
            <a:off x="123015" y="22797120"/>
            <a:ext cx="2913062"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500">
                <a:solidFill>
                  <a:schemeClr val="tx1"/>
                </a:solidFill>
                <a:latin typeface="Arial" panose="020B0604020202020204" pitchFamily="34" charset="0"/>
              </a:defRPr>
            </a:lvl1pPr>
            <a:lvl2pPr marL="742950" indent="-285750" eaLnBrk="0" hangingPunct="0">
              <a:defRPr sz="4500">
                <a:solidFill>
                  <a:schemeClr val="tx1"/>
                </a:solidFill>
                <a:latin typeface="Arial" panose="020B0604020202020204" pitchFamily="34" charset="0"/>
              </a:defRPr>
            </a:lvl2pPr>
            <a:lvl3pPr marL="1143000" indent="-228600" eaLnBrk="0" hangingPunct="0">
              <a:defRPr sz="4500">
                <a:solidFill>
                  <a:schemeClr val="tx1"/>
                </a:solidFill>
                <a:latin typeface="Arial" panose="020B0604020202020204" pitchFamily="34" charset="0"/>
              </a:defRPr>
            </a:lvl3pPr>
            <a:lvl4pPr marL="1600200" indent="-228600" eaLnBrk="0" hangingPunct="0">
              <a:defRPr sz="4500">
                <a:solidFill>
                  <a:schemeClr val="tx1"/>
                </a:solidFill>
                <a:latin typeface="Arial" panose="020B0604020202020204" pitchFamily="34" charset="0"/>
              </a:defRPr>
            </a:lvl4pPr>
            <a:lvl5pPr marL="2057400" indent="-228600" eaLnBrk="0" hangingPunct="0">
              <a:defRPr sz="4500">
                <a:solidFill>
                  <a:schemeClr val="tx1"/>
                </a:solidFill>
                <a:latin typeface="Arial" panose="020B0604020202020204" pitchFamily="34" charset="0"/>
              </a:defRPr>
            </a:lvl5pPr>
            <a:lvl6pPr marL="2514600" indent="-228600" eaLnBrk="0" fontAlgn="base" hangingPunct="0">
              <a:spcBef>
                <a:spcPct val="0"/>
              </a:spcBef>
              <a:spcAft>
                <a:spcPct val="0"/>
              </a:spcAft>
              <a:defRPr sz="4500">
                <a:solidFill>
                  <a:schemeClr val="tx1"/>
                </a:solidFill>
                <a:latin typeface="Arial" panose="020B0604020202020204" pitchFamily="34" charset="0"/>
              </a:defRPr>
            </a:lvl6pPr>
            <a:lvl7pPr marL="2971800" indent="-228600" eaLnBrk="0" fontAlgn="base" hangingPunct="0">
              <a:spcBef>
                <a:spcPct val="0"/>
              </a:spcBef>
              <a:spcAft>
                <a:spcPct val="0"/>
              </a:spcAft>
              <a:defRPr sz="4500">
                <a:solidFill>
                  <a:schemeClr val="tx1"/>
                </a:solidFill>
                <a:latin typeface="Arial" panose="020B0604020202020204" pitchFamily="34" charset="0"/>
              </a:defRPr>
            </a:lvl7pPr>
            <a:lvl8pPr marL="3429000" indent="-228600" eaLnBrk="0" fontAlgn="base" hangingPunct="0">
              <a:spcBef>
                <a:spcPct val="0"/>
              </a:spcBef>
              <a:spcAft>
                <a:spcPct val="0"/>
              </a:spcAft>
              <a:defRPr sz="4500">
                <a:solidFill>
                  <a:schemeClr val="tx1"/>
                </a:solidFill>
                <a:latin typeface="Arial" panose="020B0604020202020204" pitchFamily="34" charset="0"/>
              </a:defRPr>
            </a:lvl8pPr>
            <a:lvl9pPr marL="3886200" indent="-228600" eaLnBrk="0" fontAlgn="base" hangingPunct="0">
              <a:spcBef>
                <a:spcPct val="0"/>
              </a:spcBef>
              <a:spcAft>
                <a:spcPct val="0"/>
              </a:spcAft>
              <a:defRPr sz="4500">
                <a:solidFill>
                  <a:schemeClr val="tx1"/>
                </a:solidFill>
                <a:latin typeface="Arial" panose="020B0604020202020204" pitchFamily="34" charset="0"/>
              </a:defRPr>
            </a:lvl9pPr>
          </a:lstStyle>
          <a:p>
            <a:r>
              <a:rPr lang="en-US" altLang="en-US" sz="2800" b="1" dirty="0" smtClean="0">
                <a:latin typeface="Times" panose="02020603050405020304" pitchFamily="18" charset="0"/>
              </a:rPr>
              <a:t>Results/Findings</a:t>
            </a:r>
            <a:endParaRPr lang="en-US" altLang="en-US" sz="2800" dirty="0">
              <a:latin typeface="Times" panose="02020603050405020304" pitchFamily="18" charset="0"/>
            </a:endParaRPr>
          </a:p>
        </p:txBody>
      </p:sp>
      <p:pic>
        <p:nvPicPr>
          <p:cNvPr id="1055" name="Picture 2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037" y="1285875"/>
            <a:ext cx="2124624" cy="882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6" name="Picture 50"/>
          <p:cNvPicPr>
            <a:picLocks noChangeAspect="1" noChangeArrowheads="1"/>
          </p:cNvPicPr>
          <p:nvPr/>
        </p:nvPicPr>
        <p:blipFill>
          <a:blip r:embed="rId5">
            <a:extLst>
              <a:ext uri="{28A0092B-C50C-407E-A947-70E740481C1C}">
                <a14:useLocalDpi xmlns:a14="http://schemas.microsoft.com/office/drawing/2010/main" val="0"/>
              </a:ext>
            </a:extLst>
          </a:blip>
          <a:srcRect l="2043" t="2412" r="2895" b="7840"/>
          <a:stretch>
            <a:fillRect/>
          </a:stretch>
        </p:blipFill>
        <p:spPr bwMode="auto">
          <a:xfrm>
            <a:off x="0" y="0"/>
            <a:ext cx="10999550" cy="689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57" name="Picture 51"/>
          <p:cNvPicPr>
            <a:picLocks noChangeAspect="1" noChangeArrowheads="1"/>
          </p:cNvPicPr>
          <p:nvPr/>
        </p:nvPicPr>
        <p:blipFill>
          <a:blip r:embed="rId5">
            <a:extLst>
              <a:ext uri="{28A0092B-C50C-407E-A947-70E740481C1C}">
                <a14:useLocalDpi xmlns:a14="http://schemas.microsoft.com/office/drawing/2010/main" val="0"/>
              </a:ext>
            </a:extLst>
          </a:blip>
          <a:srcRect l="2043" t="2412" r="2895" b="7840"/>
          <a:stretch>
            <a:fillRect/>
          </a:stretch>
        </p:blipFill>
        <p:spPr bwMode="auto">
          <a:xfrm>
            <a:off x="0" y="28040013"/>
            <a:ext cx="10999550" cy="76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58" name="Picture 52"/>
          <p:cNvPicPr>
            <a:picLocks noChangeAspect="1" noChangeArrowheads="1"/>
          </p:cNvPicPr>
          <p:nvPr/>
        </p:nvPicPr>
        <p:blipFill>
          <a:blip r:embed="rId5">
            <a:extLst>
              <a:ext uri="{28A0092B-C50C-407E-A947-70E740481C1C}">
                <a14:useLocalDpi xmlns:a14="http://schemas.microsoft.com/office/drawing/2010/main" val="0"/>
              </a:ext>
            </a:extLst>
          </a:blip>
          <a:srcRect l="2043" t="2412" r="2895" b="7840"/>
          <a:stretch>
            <a:fillRect/>
          </a:stretch>
        </p:blipFill>
        <p:spPr bwMode="auto">
          <a:xfrm>
            <a:off x="-1" y="2215417"/>
            <a:ext cx="10999551" cy="259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157074" y="10764785"/>
            <a:ext cx="4636008" cy="12280285"/>
          </a:xfrm>
          <a:prstGeom prst="rect">
            <a:avLst/>
          </a:prstGeom>
        </p:spPr>
        <p:txBody>
          <a:bodyPr wrap="square">
            <a:spAutoFit/>
          </a:bodyPr>
          <a:lstStyle/>
          <a:p>
            <a:pPr marL="0" marR="0">
              <a:spcBef>
                <a:spcPts val="0"/>
              </a:spcBef>
              <a:spcAft>
                <a:spcPts val="0"/>
              </a:spcAft>
            </a:pPr>
            <a:r>
              <a:rPr lang="en-US" sz="1800" dirty="0">
                <a:solidFill>
                  <a:srgbClr val="000000"/>
                </a:solidFill>
                <a:latin typeface="Times New Roman" panose="02020603050405020304" pitchFamily="18" charset="0"/>
                <a:ea typeface="Calibri" panose="020F0502020204030204" pitchFamily="34" charset="0"/>
              </a:rPr>
              <a:t>This study was conducted with the South Texas Psychiatric PBRN (STX Psych PBRN), a practice-based research network of outpatient psychiatric clinics in the South Texas area. Medical office staff and one research assistant recruited 141 patients from seven STX Psych PBRN clinics. Cross-sectional data were gathered from patients using pre-visit and post-visit paper-based questionnaires, as well as via the electronic tablet which was used to set the patient agenda. In addition, cross-sectional data were gathered from psychiatrists using a post-visit paper-based questionnaire. Usefulness and feasibility were assessed using rating scales developed by the STX Psych PBRN, which measured patient satisfaction and concerns addressed before and after visit, as well as ease of use for patient, psychiatrist satisfaction, and clinical helpfulness. </a:t>
            </a:r>
          </a:p>
          <a:p>
            <a:pPr marL="0" marR="0">
              <a:spcBef>
                <a:spcPts val="0"/>
              </a:spcBef>
              <a:spcAft>
                <a:spcPts val="0"/>
              </a:spcAft>
            </a:pPr>
            <a:r>
              <a:rPr lang="en-US" sz="1800" b="1" dirty="0">
                <a:solidFill>
                  <a:srgbClr val="000000"/>
                </a:solidFill>
                <a:latin typeface="Times New Roman" panose="02020603050405020304" pitchFamily="18" charset="0"/>
                <a:ea typeface="Calibri" panose="020F0502020204030204" pitchFamily="34" charset="0"/>
              </a:rPr>
              <a:t> </a:t>
            </a:r>
            <a:endParaRPr lang="en-US" sz="1800" b="1" dirty="0" smtClean="0">
              <a:solidFill>
                <a:srgbClr val="000000"/>
              </a:solidFill>
              <a:latin typeface="Times New Roman" panose="02020603050405020304" pitchFamily="18" charset="0"/>
              <a:ea typeface="Calibri" panose="020F0502020204030204" pitchFamily="34" charset="0"/>
            </a:endParaRPr>
          </a:p>
          <a:p>
            <a:pPr marL="0" marR="0">
              <a:spcBef>
                <a:spcPts val="0"/>
              </a:spcBef>
              <a:spcAft>
                <a:spcPts val="0"/>
              </a:spcAft>
            </a:pPr>
            <a:r>
              <a:rPr lang="en-US" sz="1800" b="1" dirty="0" smtClean="0">
                <a:solidFill>
                  <a:srgbClr val="000000"/>
                </a:solidFill>
                <a:latin typeface="Times New Roman" panose="02020603050405020304" pitchFamily="18" charset="0"/>
                <a:ea typeface="Calibri" panose="020F0502020204030204" pitchFamily="34" charset="0"/>
              </a:rPr>
              <a:t>Pre-Visit Patient Questionnaire consisted of 6 questions regarding: </a:t>
            </a:r>
          </a:p>
          <a:p>
            <a:pPr marL="171450" marR="0" indent="-171450">
              <a:spcBef>
                <a:spcPts val="0"/>
              </a:spcBef>
              <a:spcAft>
                <a:spcPts val="0"/>
              </a:spcAft>
              <a:buFont typeface="Arial" panose="020B0604020202020204" pitchFamily="34" charset="0"/>
              <a:buChar char="•"/>
            </a:pPr>
            <a:r>
              <a:rPr lang="en-US" sz="1800" b="1" dirty="0" smtClean="0">
                <a:solidFill>
                  <a:srgbClr val="000000"/>
                </a:solidFill>
                <a:latin typeface="Times New Roman" panose="02020603050405020304" pitchFamily="18" charset="0"/>
                <a:ea typeface="Calibri" panose="020F0502020204030204" pitchFamily="34" charset="0"/>
              </a:rPr>
              <a:t>Gender</a:t>
            </a:r>
          </a:p>
          <a:p>
            <a:pPr marL="171450" marR="0" indent="-171450">
              <a:spcBef>
                <a:spcPts val="0"/>
              </a:spcBef>
              <a:spcAft>
                <a:spcPts val="0"/>
              </a:spcAft>
              <a:buFont typeface="Arial" panose="020B0604020202020204" pitchFamily="34" charset="0"/>
              <a:buChar char="•"/>
            </a:pPr>
            <a:r>
              <a:rPr lang="en-US" sz="1800" b="1" dirty="0" smtClean="0">
                <a:solidFill>
                  <a:srgbClr val="000000"/>
                </a:solidFill>
                <a:latin typeface="Times New Roman" panose="02020603050405020304" pitchFamily="18" charset="0"/>
                <a:ea typeface="Calibri" panose="020F0502020204030204" pitchFamily="34" charset="0"/>
              </a:rPr>
              <a:t>Age</a:t>
            </a:r>
          </a:p>
          <a:p>
            <a:pPr marL="171450" marR="0" indent="-171450">
              <a:spcBef>
                <a:spcPts val="0"/>
              </a:spcBef>
              <a:spcAft>
                <a:spcPts val="0"/>
              </a:spcAft>
              <a:buFont typeface="Arial" panose="020B0604020202020204" pitchFamily="34" charset="0"/>
              <a:buChar char="•"/>
            </a:pPr>
            <a:r>
              <a:rPr lang="en-US" sz="1800" b="1" dirty="0" smtClean="0">
                <a:solidFill>
                  <a:srgbClr val="000000"/>
                </a:solidFill>
                <a:latin typeface="Times New Roman" panose="02020603050405020304" pitchFamily="18" charset="0"/>
                <a:ea typeface="Calibri" panose="020F0502020204030204" pitchFamily="34" charset="0"/>
              </a:rPr>
              <a:t>Patient’s previous experience with psychiatrist covering all topics of discussion</a:t>
            </a:r>
          </a:p>
          <a:p>
            <a:pPr marL="171450" marR="0" indent="-171450">
              <a:spcBef>
                <a:spcPts val="0"/>
              </a:spcBef>
              <a:spcAft>
                <a:spcPts val="0"/>
              </a:spcAft>
              <a:buFont typeface="Arial" panose="020B0604020202020204" pitchFamily="34" charset="0"/>
              <a:buChar char="•"/>
            </a:pPr>
            <a:r>
              <a:rPr lang="en-US" sz="1800" b="1" dirty="0" smtClean="0">
                <a:solidFill>
                  <a:srgbClr val="000000"/>
                </a:solidFill>
                <a:latin typeface="Times New Roman" panose="02020603050405020304" pitchFamily="18" charset="0"/>
                <a:ea typeface="Calibri" panose="020F0502020204030204" pitchFamily="34" charset="0"/>
              </a:rPr>
              <a:t>Withholding concerns</a:t>
            </a:r>
          </a:p>
          <a:p>
            <a:pPr marL="171450" marR="0" indent="-171450">
              <a:spcBef>
                <a:spcPts val="0"/>
              </a:spcBef>
              <a:spcAft>
                <a:spcPts val="0"/>
              </a:spcAft>
              <a:buFont typeface="Arial" panose="020B0604020202020204" pitchFamily="34" charset="0"/>
              <a:buChar char="•"/>
            </a:pPr>
            <a:r>
              <a:rPr lang="en-US" sz="1800" b="1" dirty="0" smtClean="0">
                <a:solidFill>
                  <a:srgbClr val="000000"/>
                </a:solidFill>
                <a:latin typeface="Times New Roman" panose="02020603050405020304" pitchFamily="18" charset="0"/>
                <a:ea typeface="Calibri" panose="020F0502020204030204" pitchFamily="34" charset="0"/>
              </a:rPr>
              <a:t>Overall satisfaction</a:t>
            </a:r>
          </a:p>
          <a:p>
            <a:pPr marL="171450" marR="0" indent="-171450">
              <a:spcBef>
                <a:spcPts val="0"/>
              </a:spcBef>
              <a:spcAft>
                <a:spcPts val="0"/>
              </a:spcAft>
              <a:buFont typeface="Arial" panose="020B0604020202020204" pitchFamily="34" charset="0"/>
              <a:buChar char="•"/>
            </a:pPr>
            <a:endParaRPr lang="en-US" sz="1800" b="1" dirty="0">
              <a:solidFill>
                <a:srgbClr val="000000"/>
              </a:solidFill>
              <a:latin typeface="Times New Roman" panose="02020603050405020304" pitchFamily="18" charset="0"/>
              <a:ea typeface="Calibri" panose="020F0502020204030204" pitchFamily="34" charset="0"/>
            </a:endParaRPr>
          </a:p>
          <a:p>
            <a:pPr marR="0">
              <a:spcBef>
                <a:spcPts val="0"/>
              </a:spcBef>
              <a:spcAft>
                <a:spcPts val="0"/>
              </a:spcAft>
            </a:pPr>
            <a:r>
              <a:rPr lang="en-US" sz="1800" b="1" dirty="0" smtClean="0">
                <a:solidFill>
                  <a:srgbClr val="000000"/>
                </a:solidFill>
                <a:latin typeface="Times New Roman" panose="02020603050405020304" pitchFamily="18" charset="0"/>
                <a:ea typeface="Calibri" panose="020F0502020204030204" pitchFamily="34" charset="0"/>
              </a:rPr>
              <a:t>Post-Visit Patient Questionnaire consisted of 3 questions regarding: </a:t>
            </a:r>
          </a:p>
          <a:p>
            <a:pPr marL="171450" marR="0" indent="-171450">
              <a:spcBef>
                <a:spcPts val="0"/>
              </a:spcBef>
              <a:spcAft>
                <a:spcPts val="0"/>
              </a:spcAft>
              <a:buFont typeface="Arial" panose="020B0604020202020204" pitchFamily="34" charset="0"/>
              <a:buChar char="•"/>
            </a:pPr>
            <a:r>
              <a:rPr lang="en-US" sz="1800" b="1" dirty="0" smtClean="0">
                <a:solidFill>
                  <a:srgbClr val="000000"/>
                </a:solidFill>
                <a:latin typeface="Times New Roman" panose="02020603050405020304" pitchFamily="18" charset="0"/>
                <a:ea typeface="Calibri" panose="020F0502020204030204" pitchFamily="34" charset="0"/>
              </a:rPr>
              <a:t>Ease of use of the electronic </a:t>
            </a:r>
            <a:r>
              <a:rPr lang="en-US" sz="1800" b="1" dirty="0">
                <a:solidFill>
                  <a:srgbClr val="000000"/>
                </a:solidFill>
                <a:latin typeface="Times New Roman" panose="02020603050405020304" pitchFamily="18" charset="0"/>
                <a:ea typeface="Calibri" panose="020F0502020204030204" pitchFamily="34" charset="0"/>
              </a:rPr>
              <a:t>d</a:t>
            </a:r>
            <a:r>
              <a:rPr lang="en-US" sz="1800" b="1" dirty="0" smtClean="0">
                <a:solidFill>
                  <a:srgbClr val="000000"/>
                </a:solidFill>
                <a:latin typeface="Times New Roman" panose="02020603050405020304" pitchFamily="18" charset="0"/>
                <a:ea typeface="Calibri" panose="020F0502020204030204" pitchFamily="34" charset="0"/>
              </a:rPr>
              <a:t>evice</a:t>
            </a:r>
          </a:p>
          <a:p>
            <a:pPr marL="171450" marR="0" indent="-171450">
              <a:spcBef>
                <a:spcPts val="0"/>
              </a:spcBef>
              <a:spcAft>
                <a:spcPts val="0"/>
              </a:spcAft>
              <a:buFont typeface="Arial" panose="020B0604020202020204" pitchFamily="34" charset="0"/>
              <a:buChar char="•"/>
            </a:pPr>
            <a:r>
              <a:rPr lang="en-US" sz="1800" b="1" dirty="0" smtClean="0">
                <a:solidFill>
                  <a:srgbClr val="000000"/>
                </a:solidFill>
                <a:latin typeface="Times New Roman" panose="02020603050405020304" pitchFamily="18" charset="0"/>
                <a:ea typeface="Calibri" panose="020F0502020204030204" pitchFamily="34" charset="0"/>
              </a:rPr>
              <a:t>Psychiatrist coverage of their concerns during this visit</a:t>
            </a:r>
          </a:p>
          <a:p>
            <a:pPr marL="171450" marR="0" indent="-171450">
              <a:spcBef>
                <a:spcPts val="0"/>
              </a:spcBef>
              <a:spcAft>
                <a:spcPts val="0"/>
              </a:spcAft>
              <a:buFont typeface="Arial" panose="020B0604020202020204" pitchFamily="34" charset="0"/>
              <a:buChar char="•"/>
            </a:pPr>
            <a:r>
              <a:rPr lang="en-US" sz="1800" b="1" dirty="0" smtClean="0">
                <a:solidFill>
                  <a:srgbClr val="000000"/>
                </a:solidFill>
                <a:latin typeface="Times New Roman" panose="02020603050405020304" pitchFamily="18" charset="0"/>
                <a:ea typeface="Calibri" panose="020F0502020204030204" pitchFamily="34" charset="0"/>
              </a:rPr>
              <a:t>Overall satisfaction</a:t>
            </a:r>
          </a:p>
          <a:p>
            <a:pPr marL="171450" marR="0" indent="-171450">
              <a:spcBef>
                <a:spcPts val="0"/>
              </a:spcBef>
              <a:spcAft>
                <a:spcPts val="0"/>
              </a:spcAft>
              <a:buFont typeface="Arial" panose="020B0604020202020204" pitchFamily="34" charset="0"/>
              <a:buChar char="•"/>
            </a:pPr>
            <a:endParaRPr lang="en-US" sz="1800" b="1" dirty="0">
              <a:solidFill>
                <a:srgbClr val="000000"/>
              </a:solidFill>
              <a:latin typeface="Times New Roman" panose="02020603050405020304" pitchFamily="18" charset="0"/>
              <a:ea typeface="Calibri" panose="020F0502020204030204" pitchFamily="34" charset="0"/>
            </a:endParaRPr>
          </a:p>
          <a:p>
            <a:pPr marR="0">
              <a:spcBef>
                <a:spcPts val="0"/>
              </a:spcBef>
              <a:spcAft>
                <a:spcPts val="0"/>
              </a:spcAft>
            </a:pPr>
            <a:r>
              <a:rPr lang="en-US" sz="1800" b="1" dirty="0" smtClean="0">
                <a:solidFill>
                  <a:srgbClr val="000000"/>
                </a:solidFill>
                <a:latin typeface="Times New Roman" panose="02020603050405020304" pitchFamily="18" charset="0"/>
                <a:ea typeface="Calibri" panose="020F0502020204030204" pitchFamily="34" charset="0"/>
              </a:rPr>
              <a:t>Psychiatrist Questionnaire consisted of 6 questions regarding: </a:t>
            </a:r>
          </a:p>
          <a:p>
            <a:pPr marL="171450" marR="0" indent="-171450">
              <a:spcBef>
                <a:spcPts val="0"/>
              </a:spcBef>
              <a:spcAft>
                <a:spcPts val="0"/>
              </a:spcAft>
              <a:buFont typeface="Arial" panose="020B0604020202020204" pitchFamily="34" charset="0"/>
              <a:buChar char="•"/>
            </a:pPr>
            <a:r>
              <a:rPr lang="en-US" sz="1800" b="1" dirty="0" smtClean="0">
                <a:solidFill>
                  <a:srgbClr val="000000"/>
                </a:solidFill>
                <a:latin typeface="Times New Roman" panose="02020603050405020304" pitchFamily="18" charset="0"/>
                <a:ea typeface="Calibri" panose="020F0502020204030204" pitchFamily="34" charset="0"/>
              </a:rPr>
              <a:t>Diagnosis</a:t>
            </a:r>
          </a:p>
          <a:p>
            <a:pPr marL="171450" marR="0" indent="-171450">
              <a:spcBef>
                <a:spcPts val="0"/>
              </a:spcBef>
              <a:spcAft>
                <a:spcPts val="0"/>
              </a:spcAft>
              <a:buFont typeface="Arial" panose="020B0604020202020204" pitchFamily="34" charset="0"/>
              <a:buChar char="•"/>
            </a:pPr>
            <a:r>
              <a:rPr lang="en-US" sz="1800" b="1" dirty="0" smtClean="0">
                <a:solidFill>
                  <a:srgbClr val="000000"/>
                </a:solidFill>
                <a:latin typeface="Times New Roman" panose="02020603050405020304" pitchFamily="18" charset="0"/>
                <a:ea typeface="Calibri" panose="020F0502020204030204" pitchFamily="34" charset="0"/>
              </a:rPr>
              <a:t>Patient difficulty</a:t>
            </a:r>
          </a:p>
          <a:p>
            <a:pPr marL="171450" marR="0" indent="-171450">
              <a:spcBef>
                <a:spcPts val="0"/>
              </a:spcBef>
              <a:spcAft>
                <a:spcPts val="0"/>
              </a:spcAft>
              <a:buFont typeface="Arial" panose="020B0604020202020204" pitchFamily="34" charset="0"/>
              <a:buChar char="•"/>
            </a:pPr>
            <a:r>
              <a:rPr lang="en-US" sz="1800" b="1" dirty="0" smtClean="0">
                <a:solidFill>
                  <a:srgbClr val="000000"/>
                </a:solidFill>
                <a:latin typeface="Times New Roman" panose="02020603050405020304" pitchFamily="18" charset="0"/>
                <a:ea typeface="Calibri" panose="020F0502020204030204" pitchFamily="34" charset="0"/>
              </a:rPr>
              <a:t>Availability of agenda setting results</a:t>
            </a:r>
          </a:p>
          <a:p>
            <a:pPr marL="171450" marR="0" indent="-171450">
              <a:spcBef>
                <a:spcPts val="0"/>
              </a:spcBef>
              <a:spcAft>
                <a:spcPts val="0"/>
              </a:spcAft>
              <a:buFont typeface="Arial" panose="020B0604020202020204" pitchFamily="34" charset="0"/>
              <a:buChar char="•"/>
            </a:pPr>
            <a:r>
              <a:rPr lang="en-US" sz="1800" b="1" dirty="0" smtClean="0">
                <a:solidFill>
                  <a:srgbClr val="000000"/>
                </a:solidFill>
                <a:latin typeface="Times New Roman" panose="02020603050405020304" pitchFamily="18" charset="0"/>
                <a:ea typeface="Calibri" panose="020F0502020204030204" pitchFamily="34" charset="0"/>
              </a:rPr>
              <a:t>Time needed to review results</a:t>
            </a:r>
          </a:p>
          <a:p>
            <a:pPr marL="171450" marR="0" indent="-171450">
              <a:spcBef>
                <a:spcPts val="0"/>
              </a:spcBef>
              <a:spcAft>
                <a:spcPts val="0"/>
              </a:spcAft>
              <a:buFont typeface="Arial" panose="020B0604020202020204" pitchFamily="34" charset="0"/>
              <a:buChar char="•"/>
            </a:pPr>
            <a:r>
              <a:rPr lang="en-US" sz="1800" b="1" dirty="0" smtClean="0">
                <a:solidFill>
                  <a:srgbClr val="000000"/>
                </a:solidFill>
                <a:latin typeface="Times New Roman" panose="02020603050405020304" pitchFamily="18" charset="0"/>
                <a:ea typeface="Calibri" panose="020F0502020204030204" pitchFamily="34" charset="0"/>
              </a:rPr>
              <a:t>Helpfulness of information generated</a:t>
            </a:r>
          </a:p>
          <a:p>
            <a:pPr marL="171450" marR="0" indent="-171450">
              <a:spcBef>
                <a:spcPts val="0"/>
              </a:spcBef>
              <a:spcAft>
                <a:spcPts val="0"/>
              </a:spcAft>
              <a:buFont typeface="Arial" panose="020B0604020202020204" pitchFamily="34" charset="0"/>
              <a:buChar char="•"/>
            </a:pPr>
            <a:r>
              <a:rPr lang="en-US" sz="1800" b="1" dirty="0" smtClean="0">
                <a:solidFill>
                  <a:srgbClr val="000000"/>
                </a:solidFill>
                <a:latin typeface="Times New Roman" panose="02020603050405020304" pitchFamily="18" charset="0"/>
                <a:ea typeface="Calibri" panose="020F0502020204030204" pitchFamily="34" charset="0"/>
              </a:rPr>
              <a:t>Overall satisfaction</a:t>
            </a:r>
          </a:p>
        </p:txBody>
      </p:sp>
      <p:graphicFrame>
        <p:nvGraphicFramePr>
          <p:cNvPr id="6" name="Table 5"/>
          <p:cNvGraphicFramePr>
            <a:graphicFrameLocks noGrp="1"/>
          </p:cNvGraphicFramePr>
          <p:nvPr>
            <p:extLst>
              <p:ext uri="{D42A27DB-BD31-4B8C-83A1-F6EECF244321}">
                <p14:modId xmlns:p14="http://schemas.microsoft.com/office/powerpoint/2010/main" val="3781184820"/>
              </p:ext>
            </p:extLst>
          </p:nvPr>
        </p:nvGraphicFramePr>
        <p:xfrm>
          <a:off x="4942205" y="2807868"/>
          <a:ext cx="5758051" cy="7837173"/>
        </p:xfrm>
        <a:graphic>
          <a:graphicData uri="http://schemas.openxmlformats.org/drawingml/2006/table">
            <a:tbl>
              <a:tblPr firstRow="1" bandRow="1">
                <a:tableStyleId>{21E4AEA4-8DFA-4A89-87EB-49C32662AFE0}</a:tableStyleId>
              </a:tblPr>
              <a:tblGrid>
                <a:gridCol w="1342085"/>
                <a:gridCol w="2150836"/>
                <a:gridCol w="1137224"/>
                <a:gridCol w="1127906"/>
              </a:tblGrid>
              <a:tr h="278459">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300" dirty="0" smtClean="0">
                          <a:latin typeface="Times New Roman" panose="02020603050405020304" pitchFamily="18" charset="0"/>
                          <a:cs typeface="Times New Roman" panose="02020603050405020304" pitchFamily="18" charset="0"/>
                        </a:rPr>
                        <a:t>N = 138</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300" dirty="0" smtClean="0">
                          <a:latin typeface="Times New Roman" panose="02020603050405020304" pitchFamily="18" charset="0"/>
                          <a:cs typeface="Times New Roman" panose="02020603050405020304" pitchFamily="18" charset="0"/>
                        </a:rPr>
                        <a:t>Percent</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89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b="1" dirty="0" smtClean="0">
                          <a:latin typeface="Times New Roman" panose="02020603050405020304" pitchFamily="18" charset="0"/>
                          <a:cs typeface="Times New Roman" panose="02020603050405020304" pitchFamily="18" charset="0"/>
                        </a:rPr>
                        <a:t>Site</a:t>
                      </a:r>
                    </a:p>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Private Clinic</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105</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76%</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22054">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UTHSCSA – Bipolar</a:t>
                      </a:r>
                      <a:r>
                        <a:rPr lang="en-US" sz="1300" baseline="0" dirty="0" smtClean="0">
                          <a:latin typeface="Times New Roman" panose="02020603050405020304" pitchFamily="18" charset="0"/>
                          <a:cs typeface="Times New Roman" panose="02020603050405020304" pitchFamily="18" charset="0"/>
                        </a:rPr>
                        <a:t> Clinic</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17</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12%</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8459">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UHS – HIV Clinic</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16</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12%</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8459">
                <a:tc>
                  <a:txBody>
                    <a:bodyPr/>
                    <a:lstStyle/>
                    <a:p>
                      <a:r>
                        <a:rPr lang="en-US" sz="1300" b="1" dirty="0" smtClean="0">
                          <a:latin typeface="Times New Roman" panose="02020603050405020304" pitchFamily="18" charset="0"/>
                          <a:cs typeface="Times New Roman" panose="02020603050405020304" pitchFamily="18" charset="0"/>
                        </a:rPr>
                        <a:t>Gender</a:t>
                      </a:r>
                      <a:endParaRPr lang="en-US" sz="1300" b="1"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Male</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58</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42%</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8459">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Female</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80</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58%</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68984">
                <a:tc>
                  <a:txBody>
                    <a:bodyPr/>
                    <a:lstStyle/>
                    <a:p>
                      <a:r>
                        <a:rPr lang="en-US" sz="1300" b="1" dirty="0" smtClean="0">
                          <a:latin typeface="Times New Roman" panose="02020603050405020304" pitchFamily="18" charset="0"/>
                          <a:cs typeface="Times New Roman" panose="02020603050405020304" pitchFamily="18" charset="0"/>
                        </a:rPr>
                        <a:t>Age </a:t>
                      </a:r>
                    </a:p>
                    <a:p>
                      <a:r>
                        <a:rPr lang="en-US" sz="1300" b="1" dirty="0" smtClean="0">
                          <a:latin typeface="Times New Roman" panose="02020603050405020304" pitchFamily="18" charset="0"/>
                          <a:cs typeface="Times New Roman" panose="02020603050405020304" pitchFamily="18" charset="0"/>
                        </a:rPr>
                        <a:t>(Mean:</a:t>
                      </a:r>
                      <a:r>
                        <a:rPr lang="en-US" sz="1300" b="1" baseline="0" dirty="0" smtClean="0">
                          <a:latin typeface="Times New Roman" panose="02020603050405020304" pitchFamily="18" charset="0"/>
                          <a:cs typeface="Times New Roman" panose="02020603050405020304" pitchFamily="18" charset="0"/>
                        </a:rPr>
                        <a:t> 45 </a:t>
                      </a:r>
                      <a:r>
                        <a:rPr lang="en-US" sz="1300" b="1" baseline="0" dirty="0" err="1" smtClean="0">
                          <a:latin typeface="Times New Roman" panose="02020603050405020304" pitchFamily="18" charset="0"/>
                          <a:cs typeface="Times New Roman" panose="02020603050405020304" pitchFamily="18" charset="0"/>
                        </a:rPr>
                        <a:t>y.o</a:t>
                      </a:r>
                      <a:r>
                        <a:rPr lang="en-US" sz="1300" b="1" baseline="0" dirty="0" smtClean="0">
                          <a:latin typeface="Times New Roman" panose="02020603050405020304" pitchFamily="18" charset="0"/>
                          <a:cs typeface="Times New Roman" panose="02020603050405020304" pitchFamily="18" charset="0"/>
                        </a:rPr>
                        <a:t>.)</a:t>
                      </a:r>
                      <a:endParaRPr lang="en-US" sz="1300" b="1"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18-34</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41</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30%</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8459">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35-54</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61</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44%</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8459">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55+</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36</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26%</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26505">
                <a:tc>
                  <a:txBody>
                    <a:bodyPr/>
                    <a:lstStyle/>
                    <a:p>
                      <a:r>
                        <a:rPr lang="en-US" sz="1300" b="1" dirty="0" smtClean="0">
                          <a:latin typeface="Times New Roman" panose="02020603050405020304" pitchFamily="18" charset="0"/>
                          <a:cs typeface="Times New Roman" panose="02020603050405020304" pitchFamily="18" charset="0"/>
                        </a:rPr>
                        <a:t>Race</a:t>
                      </a:r>
                      <a:r>
                        <a:rPr lang="en-US" sz="1300" b="1" baseline="0" dirty="0" smtClean="0">
                          <a:latin typeface="Times New Roman" panose="02020603050405020304" pitchFamily="18" charset="0"/>
                          <a:cs typeface="Times New Roman" panose="02020603050405020304" pitchFamily="18" charset="0"/>
                        </a:rPr>
                        <a:t> / Ethn</a:t>
                      </a:r>
                      <a:r>
                        <a:rPr lang="en-US" sz="1300" b="1" dirty="0" smtClean="0">
                          <a:latin typeface="Times New Roman" panose="02020603050405020304" pitchFamily="18" charset="0"/>
                          <a:cs typeface="Times New Roman" panose="02020603050405020304" pitchFamily="18" charset="0"/>
                        </a:rPr>
                        <a:t>icity</a:t>
                      </a:r>
                      <a:endParaRPr lang="en-US" sz="1300" b="1"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White</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90</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65%</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8459">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Hispanic</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25</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18%</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8459">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African American</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2</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1.5%</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8459">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Asian</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2</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1.5%</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8459">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Mixed Race</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5</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4%</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8459">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Undisclosed</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14</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10%</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8459">
                <a:tc>
                  <a:txBody>
                    <a:bodyPr/>
                    <a:lstStyle/>
                    <a:p>
                      <a:r>
                        <a:rPr lang="en-US" sz="1300" b="1" dirty="0" smtClean="0">
                          <a:latin typeface="Times New Roman" panose="02020603050405020304" pitchFamily="18" charset="0"/>
                          <a:cs typeface="Times New Roman" panose="02020603050405020304" pitchFamily="18" charset="0"/>
                        </a:rPr>
                        <a:t>Diagnosis</a:t>
                      </a:r>
                      <a:endParaRPr lang="en-US" sz="1300" b="1"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MDD/Dysthymia</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80</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58%</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8459">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Panic/GAD/OCD/SAD</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60</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44%</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8459">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Bipolar</a:t>
                      </a:r>
                      <a:r>
                        <a:rPr lang="en-US" sz="1300" baseline="0" dirty="0" smtClean="0">
                          <a:latin typeface="Times New Roman" panose="02020603050405020304" pitchFamily="18" charset="0"/>
                          <a:cs typeface="Times New Roman" panose="02020603050405020304" pitchFamily="18" charset="0"/>
                        </a:rPr>
                        <a:t> Disorder</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36</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26%</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8459">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Personality Disorder</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10</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7%</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8459">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PTSD</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6</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4%</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22054">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ADHD/Impulse Control</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15</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11%</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8459">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Cognitive Disorder</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7</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5%</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8459">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Eating Disorder</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5</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4%</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8459">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Schizophrenia</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4</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3%</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8459">
                <a:tc>
                  <a:txBody>
                    <a:bodyPr/>
                    <a:lstStyle/>
                    <a:p>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Alcohol/Substance</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17</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300" dirty="0" smtClean="0">
                          <a:latin typeface="Times New Roman" panose="02020603050405020304" pitchFamily="18" charset="0"/>
                          <a:cs typeface="Times New Roman" panose="02020603050405020304" pitchFamily="18" charset="0"/>
                        </a:rPr>
                        <a:t>12%</a:t>
                      </a:r>
                      <a:endParaRPr lang="en-US" sz="13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pic>
        <p:nvPicPr>
          <p:cNvPr id="8" name="Picture 7"/>
          <p:cNvPicPr>
            <a:picLocks noChangeAspect="1"/>
          </p:cNvPicPr>
          <p:nvPr/>
        </p:nvPicPr>
        <p:blipFill>
          <a:blip r:embed="rId6"/>
          <a:stretch>
            <a:fillRect/>
          </a:stretch>
        </p:blipFill>
        <p:spPr>
          <a:xfrm>
            <a:off x="1115735" y="8769066"/>
            <a:ext cx="2623472" cy="1622955"/>
          </a:xfrm>
          <a:prstGeom prst="rect">
            <a:avLst/>
          </a:prstGeom>
        </p:spPr>
      </p:pic>
      <p:graphicFrame>
        <p:nvGraphicFramePr>
          <p:cNvPr id="9" name="Table 8"/>
          <p:cNvGraphicFramePr>
            <a:graphicFrameLocks noGrp="1"/>
          </p:cNvGraphicFramePr>
          <p:nvPr>
            <p:extLst>
              <p:ext uri="{D42A27DB-BD31-4B8C-83A1-F6EECF244321}">
                <p14:modId xmlns:p14="http://schemas.microsoft.com/office/powerpoint/2010/main" val="58221140"/>
              </p:ext>
            </p:extLst>
          </p:nvPr>
        </p:nvGraphicFramePr>
        <p:xfrm>
          <a:off x="5173380" y="17623594"/>
          <a:ext cx="5396008" cy="1891674"/>
        </p:xfrm>
        <a:graphic>
          <a:graphicData uri="http://schemas.openxmlformats.org/drawingml/2006/table">
            <a:tbl>
              <a:tblPr firstRow="1" bandRow="1">
                <a:tableStyleId>{16D9F66E-5EB9-4882-86FB-DCBF35E3C3E4}</a:tableStyleId>
              </a:tblPr>
              <a:tblGrid>
                <a:gridCol w="971926"/>
                <a:gridCol w="927847"/>
                <a:gridCol w="914400"/>
                <a:gridCol w="941294"/>
                <a:gridCol w="1640541"/>
              </a:tblGrid>
              <a:tr h="718194">
                <a:tc>
                  <a:txBody>
                    <a:bodyPr/>
                    <a:lstStyle/>
                    <a:p>
                      <a:endParaRPr lang="en-US" sz="13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tc>
                  <a:txBody>
                    <a:bodyPr/>
                    <a:lstStyle/>
                    <a:p>
                      <a:r>
                        <a:rPr lang="en-US" sz="1300" dirty="0" smtClean="0">
                          <a:latin typeface="Times New Roman" panose="02020603050405020304" pitchFamily="18" charset="0"/>
                          <a:cs typeface="Times New Roman" panose="02020603050405020304" pitchFamily="18" charset="0"/>
                        </a:rPr>
                        <a:t>Pre-Visit Group SD</a:t>
                      </a:r>
                      <a:endParaRPr lang="en-US" sz="13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tc>
                  <a:txBody>
                    <a:bodyPr/>
                    <a:lstStyle/>
                    <a:p>
                      <a:r>
                        <a:rPr lang="en-US" sz="1300" dirty="0" smtClean="0">
                          <a:latin typeface="Times New Roman" panose="02020603050405020304" pitchFamily="18" charset="0"/>
                          <a:cs typeface="Times New Roman" panose="02020603050405020304" pitchFamily="18" charset="0"/>
                        </a:rPr>
                        <a:t>Post-Visit Group </a:t>
                      </a:r>
                      <a:r>
                        <a:rPr lang="en-US" sz="1300" baseline="0" dirty="0" smtClean="0">
                          <a:latin typeface="Times New Roman" panose="02020603050405020304" pitchFamily="18" charset="0"/>
                          <a:cs typeface="Times New Roman" panose="02020603050405020304" pitchFamily="18" charset="0"/>
                        </a:rPr>
                        <a:t>SD</a:t>
                      </a:r>
                      <a:endParaRPr lang="en-US" sz="13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tc>
                  <a:txBody>
                    <a:bodyPr/>
                    <a:lstStyle/>
                    <a:p>
                      <a:r>
                        <a:rPr lang="en-US" sz="1300" dirty="0" smtClean="0">
                          <a:latin typeface="Times New Roman" panose="02020603050405020304" pitchFamily="18" charset="0"/>
                          <a:cs typeface="Times New Roman" panose="02020603050405020304" pitchFamily="18" charset="0"/>
                        </a:rPr>
                        <a:t>Mean</a:t>
                      </a:r>
                      <a:r>
                        <a:rPr lang="en-US" sz="1300" baseline="0" dirty="0" smtClean="0">
                          <a:latin typeface="Times New Roman" panose="02020603050405020304" pitchFamily="18" charset="0"/>
                          <a:cs typeface="Times New Roman" panose="02020603050405020304" pitchFamily="18" charset="0"/>
                        </a:rPr>
                        <a:t> Difference (SD)</a:t>
                      </a:r>
                      <a:endParaRPr lang="en-US" sz="13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tc>
                  <a:txBody>
                    <a:bodyPr/>
                    <a:lstStyle/>
                    <a:p>
                      <a:r>
                        <a:rPr lang="en-US" sz="1300" dirty="0" smtClean="0">
                          <a:latin typeface="Times New Roman" panose="02020603050405020304" pitchFamily="18" charset="0"/>
                          <a:cs typeface="Times New Roman" panose="02020603050405020304" pitchFamily="18" charset="0"/>
                        </a:rPr>
                        <a:t>95% Confidence</a:t>
                      </a:r>
                      <a:r>
                        <a:rPr lang="en-US" sz="1300" baseline="0" dirty="0" smtClean="0">
                          <a:latin typeface="Times New Roman" panose="02020603050405020304" pitchFamily="18" charset="0"/>
                          <a:cs typeface="Times New Roman" panose="02020603050405020304" pitchFamily="18" charset="0"/>
                        </a:rPr>
                        <a:t> Interval (CI) </a:t>
                      </a:r>
                      <a:r>
                        <a:rPr lang="en-US" sz="1300" dirty="0" smtClean="0">
                          <a:latin typeface="Times New Roman" panose="02020603050405020304" pitchFamily="18" charset="0"/>
                          <a:cs typeface="Times New Roman" panose="02020603050405020304" pitchFamily="18" charset="0"/>
                        </a:rPr>
                        <a:t>Range</a:t>
                      </a:r>
                      <a:endParaRPr lang="en-US" sz="1300" dirty="0">
                        <a:latin typeface="Times New Roman" panose="02020603050405020304" pitchFamily="18" charset="0"/>
                        <a:cs typeface="Times New Roman" panose="02020603050405020304" pitchFamily="18" charset="0"/>
                      </a:endParaRPr>
                    </a:p>
                  </a:txBody>
                  <a:tcPr>
                    <a:solidFill>
                      <a:schemeClr val="accent6">
                        <a:lumMod val="40000"/>
                        <a:lumOff val="60000"/>
                      </a:schemeClr>
                    </a:solidFill>
                  </a:tcPr>
                </a:tc>
              </a:tr>
              <a:tr h="259469">
                <a:tc>
                  <a:txBody>
                    <a:bodyPr/>
                    <a:lstStyle/>
                    <a:p>
                      <a:r>
                        <a:rPr lang="en-US" sz="1300" dirty="0" smtClean="0">
                          <a:latin typeface="Times New Roman" panose="02020603050405020304" pitchFamily="18" charset="0"/>
                          <a:cs typeface="Times New Roman" panose="02020603050405020304" pitchFamily="18" charset="0"/>
                        </a:rPr>
                        <a:t>Patient</a:t>
                      </a:r>
                    </a:p>
                    <a:p>
                      <a:r>
                        <a:rPr lang="en-US" sz="1300" dirty="0" smtClean="0">
                          <a:latin typeface="Times New Roman" panose="02020603050405020304" pitchFamily="18" charset="0"/>
                          <a:cs typeface="Times New Roman" panose="02020603050405020304" pitchFamily="18" charset="0"/>
                        </a:rPr>
                        <a:t>Concerns Addressed</a:t>
                      </a:r>
                      <a:endParaRPr lang="en-US" sz="1300" dirty="0">
                        <a:latin typeface="Times New Roman" panose="02020603050405020304" pitchFamily="18" charset="0"/>
                        <a:cs typeface="Times New Roman" panose="02020603050405020304" pitchFamily="18" charset="0"/>
                      </a:endParaRPr>
                    </a:p>
                  </a:txBody>
                  <a:tcPr/>
                </a:tc>
                <a:tc>
                  <a:txBody>
                    <a:bodyPr/>
                    <a:lstStyle/>
                    <a:p>
                      <a:endParaRPr lang="en-US" sz="1300" dirty="0" smtClean="0">
                        <a:latin typeface="Times New Roman" panose="02020603050405020304" pitchFamily="18" charset="0"/>
                        <a:cs typeface="Times New Roman" panose="02020603050405020304" pitchFamily="18" charset="0"/>
                      </a:endParaRPr>
                    </a:p>
                    <a:p>
                      <a:r>
                        <a:rPr lang="en-US" sz="1300" baseline="0" dirty="0" smtClean="0">
                          <a:latin typeface="Times New Roman" panose="02020603050405020304" pitchFamily="18" charset="0"/>
                          <a:cs typeface="Times New Roman" panose="02020603050405020304" pitchFamily="18" charset="0"/>
                        </a:rPr>
                        <a:t> .616</a:t>
                      </a:r>
                      <a:endParaRPr lang="en-US" sz="1300" dirty="0">
                        <a:latin typeface="Times New Roman" panose="02020603050405020304" pitchFamily="18" charset="0"/>
                        <a:cs typeface="Times New Roman" panose="02020603050405020304" pitchFamily="18" charset="0"/>
                      </a:endParaRPr>
                    </a:p>
                  </a:txBody>
                  <a:tcPr/>
                </a:tc>
                <a:tc>
                  <a:txBody>
                    <a:bodyPr/>
                    <a:lstStyle/>
                    <a:p>
                      <a:endParaRPr lang="en-US" sz="1300" dirty="0" smtClean="0">
                        <a:latin typeface="Times New Roman" panose="02020603050405020304" pitchFamily="18" charset="0"/>
                        <a:cs typeface="Times New Roman" panose="02020603050405020304" pitchFamily="18" charset="0"/>
                      </a:endParaRPr>
                    </a:p>
                    <a:p>
                      <a:r>
                        <a:rPr lang="en-US" sz="1300" dirty="0" smtClean="0">
                          <a:latin typeface="Times New Roman" panose="02020603050405020304" pitchFamily="18" charset="0"/>
                          <a:cs typeface="Times New Roman" panose="02020603050405020304" pitchFamily="18" charset="0"/>
                        </a:rPr>
                        <a:t>.657</a:t>
                      </a:r>
                      <a:endParaRPr lang="en-US" sz="1300" dirty="0">
                        <a:latin typeface="Times New Roman" panose="02020603050405020304" pitchFamily="18" charset="0"/>
                        <a:cs typeface="Times New Roman" panose="02020603050405020304" pitchFamily="18" charset="0"/>
                      </a:endParaRPr>
                    </a:p>
                  </a:txBody>
                  <a:tcPr/>
                </a:tc>
                <a:tc>
                  <a:txBody>
                    <a:bodyPr/>
                    <a:lstStyle/>
                    <a:p>
                      <a:endParaRPr lang="en-US" sz="1300" dirty="0" smtClean="0">
                        <a:latin typeface="Times New Roman" panose="02020603050405020304" pitchFamily="18" charset="0"/>
                        <a:cs typeface="Times New Roman" panose="02020603050405020304" pitchFamily="18" charset="0"/>
                      </a:endParaRPr>
                    </a:p>
                    <a:p>
                      <a:r>
                        <a:rPr lang="en-US" sz="1300" dirty="0" smtClean="0">
                          <a:latin typeface="Times New Roman" panose="02020603050405020304" pitchFamily="18" charset="0"/>
                          <a:cs typeface="Times New Roman" panose="02020603050405020304" pitchFamily="18" charset="0"/>
                        </a:rPr>
                        <a:t>.138 (.794)</a:t>
                      </a:r>
                      <a:endParaRPr lang="en-US" sz="1300" dirty="0">
                        <a:latin typeface="Times New Roman" panose="02020603050405020304" pitchFamily="18" charset="0"/>
                        <a:cs typeface="Times New Roman" panose="02020603050405020304" pitchFamily="18" charset="0"/>
                      </a:endParaRPr>
                    </a:p>
                  </a:txBody>
                  <a:tcPr/>
                </a:tc>
                <a:tc>
                  <a:txBody>
                    <a:bodyPr/>
                    <a:lstStyle/>
                    <a:p>
                      <a:endParaRPr lang="en-US" sz="1300" dirty="0" smtClean="0">
                        <a:latin typeface="Times New Roman" panose="02020603050405020304" pitchFamily="18" charset="0"/>
                        <a:cs typeface="Times New Roman" panose="02020603050405020304" pitchFamily="18" charset="0"/>
                      </a:endParaRPr>
                    </a:p>
                    <a:p>
                      <a:r>
                        <a:rPr lang="en-US" sz="1300" dirty="0" smtClean="0">
                          <a:latin typeface="Times New Roman" panose="02020603050405020304" pitchFamily="18" charset="0"/>
                          <a:cs typeface="Times New Roman" panose="02020603050405020304" pitchFamily="18" charset="0"/>
                        </a:rPr>
                        <a:t>.271</a:t>
                      </a:r>
                      <a:r>
                        <a:rPr lang="en-US" sz="1300" baseline="0" dirty="0" smtClean="0">
                          <a:latin typeface="Times New Roman" panose="02020603050405020304" pitchFamily="18" charset="0"/>
                          <a:cs typeface="Times New Roman" panose="02020603050405020304" pitchFamily="18" charset="0"/>
                        </a:rPr>
                        <a:t> to .004</a:t>
                      </a:r>
                      <a:endParaRPr lang="en-US" sz="1300" dirty="0">
                        <a:latin typeface="Times New Roman" panose="02020603050405020304" pitchFamily="18" charset="0"/>
                        <a:cs typeface="Times New Roman" panose="02020603050405020304" pitchFamily="18" charset="0"/>
                      </a:endParaRPr>
                    </a:p>
                  </a:txBody>
                  <a:tcPr/>
                </a:tc>
              </a:tr>
              <a:tr h="259469">
                <a:tc>
                  <a:txBody>
                    <a:bodyPr/>
                    <a:lstStyle/>
                    <a:p>
                      <a:r>
                        <a:rPr lang="en-US" sz="1300" dirty="0" smtClean="0">
                          <a:latin typeface="Times New Roman" panose="02020603050405020304" pitchFamily="18" charset="0"/>
                          <a:cs typeface="Times New Roman" panose="02020603050405020304" pitchFamily="18" charset="0"/>
                        </a:rPr>
                        <a:t>Patient Satisfaction</a:t>
                      </a:r>
                      <a:endParaRPr lang="en-US" sz="1300" dirty="0">
                        <a:latin typeface="Times New Roman" panose="02020603050405020304" pitchFamily="18" charset="0"/>
                        <a:cs typeface="Times New Roman" panose="02020603050405020304" pitchFamily="18" charset="0"/>
                      </a:endParaRPr>
                    </a:p>
                  </a:txBody>
                  <a:tcPr/>
                </a:tc>
                <a:tc>
                  <a:txBody>
                    <a:bodyPr/>
                    <a:lstStyle/>
                    <a:p>
                      <a:r>
                        <a:rPr lang="en-US" sz="1300" dirty="0" smtClean="0">
                          <a:latin typeface="Times New Roman" panose="02020603050405020304" pitchFamily="18" charset="0"/>
                          <a:cs typeface="Times New Roman" panose="02020603050405020304" pitchFamily="18" charset="0"/>
                        </a:rPr>
                        <a:t>.598</a:t>
                      </a:r>
                      <a:endParaRPr lang="en-US" sz="1300" dirty="0">
                        <a:latin typeface="Times New Roman" panose="02020603050405020304" pitchFamily="18" charset="0"/>
                        <a:cs typeface="Times New Roman" panose="02020603050405020304" pitchFamily="18" charset="0"/>
                      </a:endParaRPr>
                    </a:p>
                  </a:txBody>
                  <a:tcPr/>
                </a:tc>
                <a:tc>
                  <a:txBody>
                    <a:bodyPr/>
                    <a:lstStyle/>
                    <a:p>
                      <a:r>
                        <a:rPr lang="en-US" sz="1300" dirty="0" smtClean="0">
                          <a:latin typeface="Times New Roman" panose="02020603050405020304" pitchFamily="18" charset="0"/>
                          <a:cs typeface="Times New Roman" panose="02020603050405020304" pitchFamily="18" charset="0"/>
                        </a:rPr>
                        <a:t>.409</a:t>
                      </a:r>
                      <a:endParaRPr lang="en-US" sz="1300" dirty="0">
                        <a:latin typeface="Times New Roman" panose="02020603050405020304" pitchFamily="18" charset="0"/>
                        <a:cs typeface="Times New Roman" panose="02020603050405020304" pitchFamily="18" charset="0"/>
                      </a:endParaRPr>
                    </a:p>
                  </a:txBody>
                  <a:tcPr/>
                </a:tc>
                <a:tc>
                  <a:txBody>
                    <a:bodyPr/>
                    <a:lstStyle/>
                    <a:p>
                      <a:r>
                        <a:rPr lang="en-US" sz="1300" dirty="0" smtClean="0">
                          <a:latin typeface="Times New Roman" panose="02020603050405020304" pitchFamily="18" charset="0"/>
                          <a:cs typeface="Times New Roman" panose="02020603050405020304" pitchFamily="18" charset="0"/>
                        </a:rPr>
                        <a:t>.217 </a:t>
                      </a:r>
                      <a:r>
                        <a:rPr lang="en-US" sz="1300" dirty="0" smtClean="0">
                          <a:latin typeface="Times New Roman" panose="02020603050405020304" pitchFamily="18" charset="0"/>
                          <a:cs typeface="Times New Roman" panose="02020603050405020304" pitchFamily="18" charset="0"/>
                        </a:rPr>
                        <a:t>(.550)</a:t>
                      </a:r>
                      <a:endParaRPr lang="en-US" sz="1300" dirty="0">
                        <a:latin typeface="Times New Roman" panose="02020603050405020304" pitchFamily="18" charset="0"/>
                        <a:cs typeface="Times New Roman" panose="02020603050405020304" pitchFamily="18" charset="0"/>
                      </a:endParaRPr>
                    </a:p>
                  </a:txBody>
                  <a:tcPr/>
                </a:tc>
                <a:tc>
                  <a:txBody>
                    <a:bodyPr/>
                    <a:lstStyle/>
                    <a:p>
                      <a:r>
                        <a:rPr lang="en-US" sz="1300" dirty="0" smtClean="0">
                          <a:latin typeface="Times New Roman" panose="02020603050405020304" pitchFamily="18" charset="0"/>
                          <a:cs typeface="Times New Roman" panose="02020603050405020304" pitchFamily="18" charset="0"/>
                        </a:rPr>
                        <a:t>.310 to .125</a:t>
                      </a:r>
                      <a:endParaRPr lang="en-US" sz="1300" dirty="0">
                        <a:latin typeface="Times New Roman" panose="02020603050405020304" pitchFamily="18" charset="0"/>
                        <a:cs typeface="Times New Roman" panose="02020603050405020304" pitchFamily="18" charset="0"/>
                      </a:endParaRPr>
                    </a:p>
                  </a:txBody>
                  <a:tcPr/>
                </a:tc>
              </a:tr>
            </a:tbl>
          </a:graphicData>
        </a:graphic>
      </p:graphicFrame>
      <p:graphicFrame>
        <p:nvGraphicFramePr>
          <p:cNvPr id="12" name="Chart 11"/>
          <p:cNvGraphicFramePr/>
          <p:nvPr>
            <p:extLst>
              <p:ext uri="{D42A27DB-BD31-4B8C-83A1-F6EECF244321}">
                <p14:modId xmlns:p14="http://schemas.microsoft.com/office/powerpoint/2010/main" val="3535566037"/>
              </p:ext>
            </p:extLst>
          </p:nvPr>
        </p:nvGraphicFramePr>
        <p:xfrm>
          <a:off x="4942206" y="10621322"/>
          <a:ext cx="5724422" cy="6624961"/>
        </p:xfrm>
        <a:graphic>
          <a:graphicData uri="http://schemas.openxmlformats.org/drawingml/2006/chart">
            <c:chart xmlns:c="http://schemas.openxmlformats.org/drawingml/2006/chart" xmlns:r="http://schemas.openxmlformats.org/officeDocument/2006/relationships" r:id="rId7"/>
          </a:graphicData>
        </a:graphic>
      </p:graphicFrame>
      <p:sp>
        <p:nvSpPr>
          <p:cNvPr id="48" name="TextBox 1"/>
          <p:cNvSpPr txBox="1"/>
          <p:nvPr/>
        </p:nvSpPr>
        <p:spPr>
          <a:xfrm>
            <a:off x="5399935" y="11437461"/>
            <a:ext cx="2421295" cy="432056"/>
          </a:xfrm>
          <a:prstGeom prst="rect">
            <a:avLst/>
          </a:prstGeom>
          <a:solidFill>
            <a:schemeClr val="accent5"/>
          </a:solidFill>
          <a:ln>
            <a:solidFill>
              <a:sysClr val="windowText" lastClr="0000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dirty="0">
                <a:latin typeface="Times New Roman" panose="02020603050405020304" pitchFamily="18" charset="0"/>
                <a:cs typeface="Times New Roman" panose="02020603050405020304" pitchFamily="18" charset="0"/>
              </a:rPr>
              <a:t>     </a:t>
            </a:r>
            <a:r>
              <a:rPr lang="en-US" sz="1300" dirty="0" smtClean="0">
                <a:latin typeface="Times New Roman" panose="02020603050405020304" pitchFamily="18" charset="0"/>
                <a:cs typeface="Times New Roman" panose="02020603050405020304" pitchFamily="18" charset="0"/>
              </a:rPr>
              <a:t>*p&lt;.05</a:t>
            </a:r>
            <a:endParaRPr lang="en-US" sz="1300" dirty="0">
              <a:latin typeface="Times New Roman" panose="02020603050405020304" pitchFamily="18" charset="0"/>
              <a:cs typeface="Times New Roman" panose="02020603050405020304" pitchFamily="18" charset="0"/>
            </a:endParaRPr>
          </a:p>
          <a:p>
            <a:r>
              <a:rPr lang="en-US" sz="1300" dirty="0" smtClean="0">
                <a:latin typeface="Times New Roman" panose="02020603050405020304" pitchFamily="18" charset="0"/>
                <a:cs typeface="Times New Roman" panose="02020603050405020304" pitchFamily="18" charset="0"/>
              </a:rPr>
              <a:t> **</a:t>
            </a:r>
            <a:r>
              <a:rPr lang="en-US" sz="1300" dirty="0">
                <a:latin typeface="Times New Roman" panose="02020603050405020304" pitchFamily="18" charset="0"/>
                <a:cs typeface="Times New Roman" panose="02020603050405020304" pitchFamily="18" charset="0"/>
              </a:rPr>
              <a:t>p&lt;.001</a:t>
            </a:r>
          </a:p>
        </p:txBody>
      </p:sp>
      <p:graphicFrame>
        <p:nvGraphicFramePr>
          <p:cNvPr id="13" name="Table 12"/>
          <p:cNvGraphicFramePr>
            <a:graphicFrameLocks noGrp="1"/>
          </p:cNvGraphicFramePr>
          <p:nvPr>
            <p:extLst>
              <p:ext uri="{D42A27DB-BD31-4B8C-83A1-F6EECF244321}">
                <p14:modId xmlns:p14="http://schemas.microsoft.com/office/powerpoint/2010/main" val="4002497256"/>
              </p:ext>
            </p:extLst>
          </p:nvPr>
        </p:nvGraphicFramePr>
        <p:xfrm>
          <a:off x="157074" y="25660927"/>
          <a:ext cx="4846080" cy="2329933"/>
        </p:xfrm>
        <a:graphic>
          <a:graphicData uri="http://schemas.openxmlformats.org/drawingml/2006/table">
            <a:tbl>
              <a:tblPr firstRow="1" bandRow="1">
                <a:tableStyleId>{93296810-A885-4BE3-A3E7-6D5BEEA58F35}</a:tableStyleId>
              </a:tblPr>
              <a:tblGrid>
                <a:gridCol w="2157524"/>
                <a:gridCol w="2688556"/>
              </a:tblGrid>
              <a:tr h="392841">
                <a:tc>
                  <a:txBody>
                    <a:bodyPr/>
                    <a:lstStyle/>
                    <a:p>
                      <a:endParaRPr lang="en-US" dirty="0">
                        <a:latin typeface="Times New Roman" panose="02020603050405020304" pitchFamily="18" charset="0"/>
                        <a:cs typeface="Times New Roman" panose="02020603050405020304" pitchFamily="18" charset="0"/>
                      </a:endParaRPr>
                    </a:p>
                  </a:txBody>
                  <a:tcPr/>
                </a:tc>
                <a:tc>
                  <a:txBody>
                    <a:bodyPr/>
                    <a:lstStyle/>
                    <a:p>
                      <a:r>
                        <a:rPr lang="en-US" sz="1300" dirty="0" smtClean="0">
                          <a:latin typeface="Times New Roman" panose="02020603050405020304" pitchFamily="18" charset="0"/>
                          <a:cs typeface="Times New Roman" panose="02020603050405020304" pitchFamily="18" charset="0"/>
                        </a:rPr>
                        <a:t>Post-visit</a:t>
                      </a:r>
                      <a:r>
                        <a:rPr lang="en-US" sz="1300" baseline="0" dirty="0" smtClean="0">
                          <a:latin typeface="Times New Roman" panose="02020603050405020304" pitchFamily="18" charset="0"/>
                          <a:cs typeface="Times New Roman" panose="02020603050405020304" pitchFamily="18" charset="0"/>
                        </a:rPr>
                        <a:t> Mean Scores</a:t>
                      </a:r>
                      <a:endParaRPr lang="en-US" sz="1300" dirty="0">
                        <a:latin typeface="Times New Roman" panose="02020603050405020304" pitchFamily="18" charset="0"/>
                        <a:cs typeface="Times New Roman" panose="02020603050405020304" pitchFamily="18" charset="0"/>
                      </a:endParaRPr>
                    </a:p>
                  </a:txBody>
                  <a:tcPr/>
                </a:tc>
              </a:tr>
              <a:tr h="5237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smtClean="0">
                          <a:latin typeface="Times New Roman" panose="02020603050405020304" pitchFamily="18" charset="0"/>
                          <a:cs typeface="Times New Roman" panose="02020603050405020304" pitchFamily="18" charset="0"/>
                        </a:rPr>
                        <a:t>Ease of Use of Electronic</a:t>
                      </a:r>
                      <a:r>
                        <a:rPr lang="en-US" sz="1300" baseline="0" dirty="0" smtClean="0">
                          <a:latin typeface="Times New Roman" panose="02020603050405020304" pitchFamily="18" charset="0"/>
                          <a:cs typeface="Times New Roman" panose="02020603050405020304" pitchFamily="18" charset="0"/>
                        </a:rPr>
                        <a:t> Device – Patient Rating</a:t>
                      </a:r>
                      <a:endParaRPr lang="en-US" sz="1300" dirty="0" smtClean="0">
                        <a:latin typeface="Times New Roman" panose="02020603050405020304" pitchFamily="18" charset="0"/>
                        <a:cs typeface="Times New Roman" panose="02020603050405020304" pitchFamily="18" charset="0"/>
                      </a:endParaRPr>
                    </a:p>
                  </a:txBody>
                  <a:tcPr/>
                </a:tc>
                <a:tc>
                  <a:txBody>
                    <a:bodyPr/>
                    <a:lstStyle/>
                    <a:p>
                      <a:r>
                        <a:rPr lang="en-US" sz="1300" dirty="0" smtClean="0">
                          <a:latin typeface="Times New Roman" panose="02020603050405020304" pitchFamily="18" charset="0"/>
                          <a:cs typeface="Times New Roman" panose="02020603050405020304" pitchFamily="18" charset="0"/>
                        </a:rPr>
                        <a:t>1.25 (1-5, 1 Very Easy)</a:t>
                      </a:r>
                    </a:p>
                  </a:txBody>
                  <a:tcPr/>
                </a:tc>
              </a:tr>
              <a:tr h="5237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smtClean="0">
                          <a:latin typeface="Times New Roman" panose="02020603050405020304" pitchFamily="18" charset="0"/>
                          <a:cs typeface="Times New Roman" panose="02020603050405020304" pitchFamily="18" charset="0"/>
                        </a:rPr>
                        <a:t>Helpfulness of Electronic Device</a:t>
                      </a:r>
                      <a:r>
                        <a:rPr lang="en-US" sz="1300" baseline="0" dirty="0" smtClean="0">
                          <a:latin typeface="Times New Roman" panose="02020603050405020304" pitchFamily="18" charset="0"/>
                          <a:cs typeface="Times New Roman" panose="02020603050405020304" pitchFamily="18" charset="0"/>
                        </a:rPr>
                        <a:t> – Patient Rating</a:t>
                      </a:r>
                      <a:endParaRPr lang="en-US" sz="1300" dirty="0" smtClean="0">
                        <a:latin typeface="Times New Roman" panose="02020603050405020304" pitchFamily="18" charset="0"/>
                        <a:cs typeface="Times New Roman" panose="02020603050405020304" pitchFamily="18" charset="0"/>
                      </a:endParaRPr>
                    </a:p>
                  </a:txBody>
                  <a:tcPr/>
                </a:tc>
                <a:tc>
                  <a:txBody>
                    <a:bodyPr/>
                    <a:lstStyle/>
                    <a:p>
                      <a:r>
                        <a:rPr lang="en-US" sz="1300" dirty="0" smtClean="0">
                          <a:latin typeface="Times New Roman" panose="02020603050405020304" pitchFamily="18" charset="0"/>
                          <a:cs typeface="Times New Roman" panose="02020603050405020304" pitchFamily="18" charset="0"/>
                        </a:rPr>
                        <a:t>.82 (0-1, 1 Helpful)</a:t>
                      </a:r>
                      <a:endParaRPr lang="en-US" sz="1300" dirty="0">
                        <a:latin typeface="Times New Roman" panose="02020603050405020304" pitchFamily="18" charset="0"/>
                        <a:cs typeface="Times New Roman" panose="02020603050405020304" pitchFamily="18" charset="0"/>
                      </a:endParaRPr>
                    </a:p>
                  </a:txBody>
                  <a:tcPr/>
                </a:tc>
              </a:tr>
              <a:tr h="5237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smtClean="0">
                          <a:latin typeface="Times New Roman" panose="02020603050405020304" pitchFamily="18" charset="0"/>
                          <a:cs typeface="Times New Roman" panose="02020603050405020304" pitchFamily="18" charset="0"/>
                        </a:rPr>
                        <a:t>Helpfulness</a:t>
                      </a:r>
                      <a:r>
                        <a:rPr lang="en-US" sz="1300" baseline="0" dirty="0" smtClean="0">
                          <a:latin typeface="Times New Roman" panose="02020603050405020304" pitchFamily="18" charset="0"/>
                          <a:cs typeface="Times New Roman" panose="02020603050405020304" pitchFamily="18" charset="0"/>
                        </a:rPr>
                        <a:t> of Electronic Device – Psychiatrist Rating</a:t>
                      </a:r>
                    </a:p>
                  </a:txBody>
                  <a:tcPr/>
                </a:tc>
                <a:tc>
                  <a:txBody>
                    <a:bodyPr/>
                    <a:lstStyle/>
                    <a:p>
                      <a:r>
                        <a:rPr lang="en-US" sz="1300" dirty="0" smtClean="0">
                          <a:latin typeface="Times New Roman" panose="02020603050405020304" pitchFamily="18" charset="0"/>
                          <a:cs typeface="Times New Roman" panose="02020603050405020304" pitchFamily="18" charset="0"/>
                        </a:rPr>
                        <a:t>2.77 (0-4, 2 Useful / 4 Very</a:t>
                      </a:r>
                      <a:r>
                        <a:rPr lang="en-US" sz="1300" baseline="0" dirty="0" smtClean="0">
                          <a:latin typeface="Times New Roman" panose="02020603050405020304" pitchFamily="18" charset="0"/>
                          <a:cs typeface="Times New Roman" panose="02020603050405020304" pitchFamily="18" charset="0"/>
                        </a:rPr>
                        <a:t> </a:t>
                      </a:r>
                      <a:r>
                        <a:rPr lang="en-US" sz="1300" dirty="0" smtClean="0">
                          <a:latin typeface="Times New Roman" panose="02020603050405020304" pitchFamily="18" charset="0"/>
                          <a:cs typeface="Times New Roman" panose="02020603050405020304" pitchFamily="18" charset="0"/>
                        </a:rPr>
                        <a:t>Useful)</a:t>
                      </a:r>
                      <a:endParaRPr lang="en-US" sz="1300" dirty="0">
                        <a:latin typeface="Times New Roman" panose="02020603050405020304" pitchFamily="18" charset="0"/>
                        <a:cs typeface="Times New Roman" panose="02020603050405020304" pitchFamily="18" charset="0"/>
                      </a:endParaRPr>
                    </a:p>
                  </a:txBody>
                  <a:tcPr/>
                </a:tc>
              </a:tr>
              <a:tr h="3657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baseline="0" dirty="0" smtClean="0">
                          <a:latin typeface="Times New Roman" panose="02020603050405020304" pitchFamily="18" charset="0"/>
                          <a:cs typeface="Times New Roman" panose="02020603050405020304" pitchFamily="18" charset="0"/>
                        </a:rPr>
                        <a:t>Psychiatrist Satisfaction</a:t>
                      </a:r>
                    </a:p>
                  </a:txBody>
                  <a:tcPr/>
                </a:tc>
                <a:tc>
                  <a:txBody>
                    <a:bodyPr/>
                    <a:lstStyle/>
                    <a:p>
                      <a:r>
                        <a:rPr lang="en-US" sz="1300" dirty="0" smtClean="0">
                          <a:latin typeface="Times New Roman" panose="02020603050405020304" pitchFamily="18" charset="0"/>
                          <a:cs typeface="Times New Roman" panose="02020603050405020304" pitchFamily="18" charset="0"/>
                        </a:rPr>
                        <a:t>3.71 (0-4, Very Satisfied)</a:t>
                      </a:r>
                      <a:endParaRPr lang="en-US" sz="1300" dirty="0">
                        <a:latin typeface="Times New Roman" panose="02020603050405020304" pitchFamily="18" charset="0"/>
                        <a:cs typeface="Times New Roman" panose="02020603050405020304" pitchFamily="18" charset="0"/>
                      </a:endParaRPr>
                    </a:p>
                  </a:txBody>
                  <a:tcPr/>
                </a:tc>
              </a:tr>
            </a:tbl>
          </a:graphicData>
        </a:graphic>
      </p:graphicFrame>
      <p:sp>
        <p:nvSpPr>
          <p:cNvPr id="14" name="TextBox 13"/>
          <p:cNvSpPr txBox="1"/>
          <p:nvPr/>
        </p:nvSpPr>
        <p:spPr>
          <a:xfrm>
            <a:off x="5457178" y="2467550"/>
            <a:ext cx="4802313" cy="369332"/>
          </a:xfrm>
          <a:prstGeom prst="rect">
            <a:avLst/>
          </a:prstGeom>
          <a:noFill/>
        </p:spPr>
        <p:txBody>
          <a:bodyPr wrap="square" rtlCol="0">
            <a:spAutoFit/>
          </a:bodyPr>
          <a:lstStyle/>
          <a:p>
            <a:pPr algn="ctr"/>
            <a:r>
              <a:rPr lang="en-US" sz="1800" b="1" dirty="0" smtClean="0">
                <a:latin typeface="Times New Roman" panose="02020603050405020304" pitchFamily="18" charset="0"/>
                <a:cs typeface="Times New Roman" panose="02020603050405020304" pitchFamily="18" charset="0"/>
              </a:rPr>
              <a:t>Figure 1: Patient Demographics</a:t>
            </a:r>
            <a:endParaRPr lang="en-US" sz="1800" b="1" dirty="0">
              <a:latin typeface="Times New Roman" panose="02020603050405020304" pitchFamily="18" charset="0"/>
              <a:cs typeface="Times New Roman" panose="02020603050405020304" pitchFamily="18" charset="0"/>
            </a:endParaRPr>
          </a:p>
        </p:txBody>
      </p:sp>
      <p:sp>
        <p:nvSpPr>
          <p:cNvPr id="15" name="Rectangle 14"/>
          <p:cNvSpPr/>
          <p:nvPr/>
        </p:nvSpPr>
        <p:spPr>
          <a:xfrm>
            <a:off x="-302181" y="25270129"/>
            <a:ext cx="5486400" cy="369332"/>
          </a:xfrm>
          <a:prstGeom prst="rect">
            <a:avLst/>
          </a:prstGeom>
        </p:spPr>
        <p:txBody>
          <a:bodyPr>
            <a:spAutoFit/>
          </a:bodyPr>
          <a:lstStyle/>
          <a:p>
            <a:pPr algn="ctr"/>
            <a:r>
              <a:rPr lang="en-US" sz="1800" b="1" dirty="0" smtClean="0">
                <a:latin typeface="Times New Roman" panose="02020603050405020304" pitchFamily="18" charset="0"/>
                <a:cs typeface="Times New Roman" panose="02020603050405020304" pitchFamily="18" charset="0"/>
              </a:rPr>
              <a:t>Figure 3: Post-Visit Responses </a:t>
            </a:r>
            <a:endParaRPr lang="en-US" sz="1800" b="1" dirty="0">
              <a:latin typeface="Times New Roman" panose="02020603050405020304" pitchFamily="18" charset="0"/>
              <a:cs typeface="Times New Roman" panose="02020603050405020304" pitchFamily="18" charset="0"/>
            </a:endParaRPr>
          </a:p>
        </p:txBody>
      </p:sp>
      <p:sp>
        <p:nvSpPr>
          <p:cNvPr id="16" name="TextBox 15"/>
          <p:cNvSpPr txBox="1"/>
          <p:nvPr/>
        </p:nvSpPr>
        <p:spPr>
          <a:xfrm>
            <a:off x="5170725" y="17220026"/>
            <a:ext cx="5828825" cy="369332"/>
          </a:xfrm>
          <a:prstGeom prst="rect">
            <a:avLst/>
          </a:prstGeom>
          <a:noFill/>
        </p:spPr>
        <p:txBody>
          <a:bodyPr wrap="square" rtlCol="0">
            <a:spAutoFit/>
          </a:bodyPr>
          <a:lstStyle/>
          <a:p>
            <a:r>
              <a:rPr lang="en-US" sz="1800" b="1" dirty="0" smtClean="0">
                <a:latin typeface="Times New Roman" panose="02020603050405020304" pitchFamily="18" charset="0"/>
                <a:cs typeface="Times New Roman" panose="02020603050405020304" pitchFamily="18" charset="0"/>
              </a:rPr>
              <a:t>Figure 2a: Paired Samples t-tests Means Comparisons</a:t>
            </a:r>
            <a:endParaRPr lang="en-US" sz="1800" b="1" dirty="0">
              <a:latin typeface="Times New Roman" panose="02020603050405020304" pitchFamily="18" charset="0"/>
              <a:cs typeface="Times New Roman" panose="02020603050405020304" pitchFamily="18" charset="0"/>
            </a:endParaRPr>
          </a:p>
        </p:txBody>
      </p:sp>
      <p:sp>
        <p:nvSpPr>
          <p:cNvPr id="17" name="TextBox 16"/>
          <p:cNvSpPr txBox="1"/>
          <p:nvPr/>
        </p:nvSpPr>
        <p:spPr>
          <a:xfrm>
            <a:off x="5170725" y="24670303"/>
            <a:ext cx="5717621" cy="3785652"/>
          </a:xfrm>
          <a:prstGeom prst="rect">
            <a:avLst/>
          </a:prstGeom>
          <a:noFill/>
        </p:spPr>
        <p:txBody>
          <a:bodyPr wrap="square" rtlCol="0">
            <a:spAutoFit/>
          </a:bodyPr>
          <a:lstStyle/>
          <a:p>
            <a:pPr marL="228600" indent="-228600">
              <a:buAutoNum type="arabicPeriod"/>
            </a:pPr>
            <a:r>
              <a:rPr lang="en-US" sz="1200" dirty="0" err="1" smtClean="0">
                <a:latin typeface="Times New Roman" panose="02020603050405020304" pitchFamily="18" charset="0"/>
                <a:cs typeface="Times New Roman" panose="02020603050405020304" pitchFamily="18" charset="0"/>
              </a:rPr>
              <a:t>Willliams</a:t>
            </a:r>
            <a:r>
              <a:rPr lang="en-US" sz="1200" dirty="0" smtClean="0">
                <a:latin typeface="Times New Roman" panose="02020603050405020304" pitchFamily="18" charset="0"/>
                <a:cs typeface="Times New Roman" panose="02020603050405020304" pitchFamily="18" charset="0"/>
              </a:rPr>
              <a:t> S, </a:t>
            </a:r>
            <a:r>
              <a:rPr lang="en-US" sz="1200" dirty="0" err="1" smtClean="0">
                <a:latin typeface="Times New Roman" panose="02020603050405020304" pitchFamily="18" charset="0"/>
                <a:cs typeface="Times New Roman" panose="02020603050405020304" pitchFamily="18" charset="0"/>
              </a:rPr>
              <a:t>Weinman</a:t>
            </a:r>
            <a:r>
              <a:rPr lang="en-US" sz="1200" dirty="0" smtClean="0">
                <a:latin typeface="Times New Roman" panose="02020603050405020304" pitchFamily="18" charset="0"/>
                <a:cs typeface="Times New Roman" panose="02020603050405020304" pitchFamily="18" charset="0"/>
              </a:rPr>
              <a:t> J, Dale J. Doctor-patient communication and patient satisfaction: a review. </a:t>
            </a:r>
            <a:r>
              <a:rPr lang="en-US" sz="1200" i="1" dirty="0" smtClean="0">
                <a:latin typeface="Times New Roman" panose="02020603050405020304" pitchFamily="18" charset="0"/>
                <a:cs typeface="Times New Roman" panose="02020603050405020304" pitchFamily="18" charset="0"/>
              </a:rPr>
              <a:t>Family Practice </a:t>
            </a:r>
            <a:r>
              <a:rPr lang="en-US" sz="1200" dirty="0" smtClean="0">
                <a:latin typeface="Times New Roman" panose="02020603050405020304" pitchFamily="18" charset="0"/>
                <a:cs typeface="Times New Roman" panose="02020603050405020304" pitchFamily="18" charset="0"/>
              </a:rPr>
              <a:t>1998; 15: 480-92.</a:t>
            </a:r>
          </a:p>
          <a:p>
            <a:pPr marL="228600" indent="-228600">
              <a:buAutoNum type="arabicPeriod"/>
            </a:pPr>
            <a:r>
              <a:rPr lang="en-US" sz="1200" dirty="0" err="1" smtClean="0">
                <a:latin typeface="Times New Roman" panose="02020603050405020304" pitchFamily="18" charset="0"/>
                <a:cs typeface="Times New Roman" panose="02020603050405020304" pitchFamily="18" charset="0"/>
              </a:rPr>
              <a:t>Elwyn</a:t>
            </a:r>
            <a:r>
              <a:rPr lang="en-US" sz="1200" dirty="0" smtClean="0">
                <a:latin typeface="Times New Roman" panose="02020603050405020304" pitchFamily="18" charset="0"/>
                <a:cs typeface="Times New Roman" panose="02020603050405020304" pitchFamily="18" charset="0"/>
              </a:rPr>
              <a:t> G, </a:t>
            </a:r>
            <a:r>
              <a:rPr lang="en-US" sz="1200" dirty="0" err="1" smtClean="0">
                <a:latin typeface="Times New Roman" panose="02020603050405020304" pitchFamily="18" charset="0"/>
                <a:cs typeface="Times New Roman" panose="02020603050405020304" pitchFamily="18" charset="0"/>
              </a:rPr>
              <a:t>Frosch</a:t>
            </a:r>
            <a:r>
              <a:rPr lang="en-US" sz="1200" dirty="0" smtClean="0">
                <a:latin typeface="Times New Roman" panose="02020603050405020304" pitchFamily="18" charset="0"/>
                <a:cs typeface="Times New Roman" panose="02020603050405020304" pitchFamily="18" charset="0"/>
              </a:rPr>
              <a:t> D, Thomson R, Joseph-Williams N, Lloyd A, </a:t>
            </a:r>
            <a:r>
              <a:rPr lang="en-US" sz="1200" dirty="0" err="1" smtClean="0">
                <a:latin typeface="Times New Roman" panose="02020603050405020304" pitchFamily="18" charset="0"/>
                <a:cs typeface="Times New Roman" panose="02020603050405020304" pitchFamily="18" charset="0"/>
              </a:rPr>
              <a:t>Kinnersley</a:t>
            </a:r>
            <a:r>
              <a:rPr lang="en-US" sz="1200" dirty="0" smtClean="0">
                <a:latin typeface="Times New Roman" panose="02020603050405020304" pitchFamily="18" charset="0"/>
                <a:cs typeface="Times New Roman" panose="02020603050405020304" pitchFamily="18" charset="0"/>
              </a:rPr>
              <a:t> P, et al. Shared Decision Making: A Model for Clinical Practice. </a:t>
            </a:r>
            <a:r>
              <a:rPr lang="en-US" sz="1200" i="1" dirty="0" smtClean="0">
                <a:latin typeface="Times New Roman" panose="02020603050405020304" pitchFamily="18" charset="0"/>
                <a:cs typeface="Times New Roman" panose="02020603050405020304" pitchFamily="18" charset="0"/>
              </a:rPr>
              <a:t>J Gen Intern Med</a:t>
            </a:r>
            <a:r>
              <a:rPr lang="en-US" sz="1200" dirty="0" smtClean="0">
                <a:latin typeface="Times New Roman" panose="02020603050405020304" pitchFamily="18" charset="0"/>
                <a:cs typeface="Times New Roman" panose="02020603050405020304" pitchFamily="18" charset="0"/>
              </a:rPr>
              <a:t> 2012; (27)10: 1361-7.</a:t>
            </a:r>
          </a:p>
          <a:p>
            <a:pPr marL="228600" indent="-228600">
              <a:buAutoNum type="arabicPeriod"/>
            </a:pPr>
            <a:r>
              <a:rPr lang="en-US" sz="1200" dirty="0" smtClean="0">
                <a:latin typeface="Times New Roman" panose="02020603050405020304" pitchFamily="18" charset="0"/>
                <a:cs typeface="Times New Roman" panose="02020603050405020304" pitchFamily="18" charset="0"/>
              </a:rPr>
              <a:t>Greene J, Hibbard J. Why does patient activation matter? An examination of the relationships between patient activation and health-related outcomes. </a:t>
            </a:r>
            <a:r>
              <a:rPr lang="en-US" sz="1200" i="1" dirty="0" smtClean="0">
                <a:latin typeface="Times New Roman" panose="02020603050405020304" pitchFamily="18" charset="0"/>
                <a:cs typeface="Times New Roman" panose="02020603050405020304" pitchFamily="18" charset="0"/>
              </a:rPr>
              <a:t>J Gen Intern Med </a:t>
            </a:r>
            <a:r>
              <a:rPr lang="en-US" sz="1200" dirty="0" smtClean="0">
                <a:latin typeface="Times New Roman" panose="02020603050405020304" pitchFamily="18" charset="0"/>
                <a:cs typeface="Times New Roman" panose="02020603050405020304" pitchFamily="18" charset="0"/>
              </a:rPr>
              <a:t>2012; 27: 520-6.</a:t>
            </a:r>
          </a:p>
          <a:p>
            <a:pPr marL="228600" indent="-228600">
              <a:buAutoNum type="arabicPeriod"/>
            </a:pPr>
            <a:r>
              <a:rPr lang="en-US" sz="1200" dirty="0" smtClean="0">
                <a:latin typeface="Times New Roman" panose="02020603050405020304" pitchFamily="18" charset="0"/>
                <a:cs typeface="Times New Roman" panose="02020603050405020304" pitchFamily="18" charset="0"/>
              </a:rPr>
              <a:t>Channon S, Huws-Thomas M, Gregory J, </a:t>
            </a:r>
            <a:r>
              <a:rPr lang="en-US" sz="1200" dirty="0" err="1" smtClean="0">
                <a:latin typeface="Times New Roman" panose="02020603050405020304" pitchFamily="18" charset="0"/>
                <a:cs typeface="Times New Roman" panose="02020603050405020304" pitchFamily="18" charset="0"/>
              </a:rPr>
              <a:t>Rollnick</a:t>
            </a:r>
            <a:r>
              <a:rPr lang="en-US" sz="1200" dirty="0" smtClean="0">
                <a:latin typeface="Times New Roman" panose="02020603050405020304" pitchFamily="18" charset="0"/>
                <a:cs typeface="Times New Roman" panose="02020603050405020304" pitchFamily="18" charset="0"/>
              </a:rPr>
              <a:t> S. Motivational interviewing with teenagers with diabetes. </a:t>
            </a:r>
            <a:r>
              <a:rPr lang="en-US" sz="1200" i="1" dirty="0" err="1" smtClean="0">
                <a:latin typeface="Times New Roman" panose="02020603050405020304" pitchFamily="18" charset="0"/>
                <a:cs typeface="Times New Roman" panose="02020603050405020304" pitchFamily="18" charset="0"/>
              </a:rPr>
              <a:t>Clin</a:t>
            </a:r>
            <a:r>
              <a:rPr lang="en-US" sz="1200" i="1" dirty="0" smtClean="0">
                <a:latin typeface="Times New Roman" panose="02020603050405020304" pitchFamily="18" charset="0"/>
                <a:cs typeface="Times New Roman" panose="02020603050405020304" pitchFamily="18" charset="0"/>
              </a:rPr>
              <a:t> Child </a:t>
            </a:r>
            <a:r>
              <a:rPr lang="en-US" sz="1200" i="1" dirty="0" err="1" smtClean="0">
                <a:latin typeface="Times New Roman" panose="02020603050405020304" pitchFamily="18" charset="0"/>
                <a:cs typeface="Times New Roman" panose="02020603050405020304" pitchFamily="18" charset="0"/>
              </a:rPr>
              <a:t>Psychol</a:t>
            </a:r>
            <a:r>
              <a:rPr lang="en-US" sz="1200" i="1" dirty="0" smtClean="0">
                <a:latin typeface="Times New Roman" panose="02020603050405020304" pitchFamily="18" charset="0"/>
                <a:cs typeface="Times New Roman" panose="02020603050405020304" pitchFamily="18" charset="0"/>
              </a:rPr>
              <a:t> Psychiatry </a:t>
            </a:r>
            <a:r>
              <a:rPr lang="en-US" sz="1200" dirty="0" smtClean="0">
                <a:latin typeface="Times New Roman" panose="02020603050405020304" pitchFamily="18" charset="0"/>
                <a:cs typeface="Times New Roman" panose="02020603050405020304" pitchFamily="18" charset="0"/>
              </a:rPr>
              <a:t>2005; 10: 43-51. </a:t>
            </a:r>
          </a:p>
          <a:p>
            <a:pPr marL="228600" indent="-228600">
              <a:buAutoNum type="arabicPeriod"/>
            </a:pPr>
            <a:r>
              <a:rPr lang="en-US" sz="1200" dirty="0" smtClean="0">
                <a:latin typeface="Times New Roman" panose="02020603050405020304" pitchFamily="18" charset="0"/>
                <a:cs typeface="Times New Roman" panose="02020603050405020304" pitchFamily="18" charset="0"/>
              </a:rPr>
              <a:t>Manning P, Ray GB. Setting the agenda: an analysis of negotiation strategies in clinical talk. Health </a:t>
            </a:r>
            <a:r>
              <a:rPr lang="en-US" sz="1200" dirty="0" err="1" smtClean="0">
                <a:latin typeface="Times New Roman" panose="02020603050405020304" pitchFamily="18" charset="0"/>
                <a:cs typeface="Times New Roman" panose="02020603050405020304" pitchFamily="18" charset="0"/>
              </a:rPr>
              <a:t>Commun</a:t>
            </a:r>
            <a:r>
              <a:rPr lang="en-US" sz="1200" dirty="0" smtClean="0">
                <a:latin typeface="Times New Roman" panose="02020603050405020304" pitchFamily="18" charset="0"/>
                <a:cs typeface="Times New Roman" panose="02020603050405020304" pitchFamily="18" charset="0"/>
              </a:rPr>
              <a:t> 2002; 14: 451-73. </a:t>
            </a:r>
          </a:p>
          <a:p>
            <a:pPr marL="228600" indent="-228600">
              <a:buAutoNum type="arabicPeriod"/>
            </a:pPr>
            <a:r>
              <a:rPr lang="en-US" sz="1200" dirty="0" smtClean="0">
                <a:latin typeface="Times New Roman" panose="02020603050405020304" pitchFamily="18" charset="0"/>
                <a:cs typeface="Times New Roman" panose="02020603050405020304" pitchFamily="18" charset="0"/>
              </a:rPr>
              <a:t>Gobat N, </a:t>
            </a:r>
            <a:r>
              <a:rPr lang="en-US" sz="1200" dirty="0" err="1" smtClean="0">
                <a:latin typeface="Times New Roman" panose="02020603050405020304" pitchFamily="18" charset="0"/>
                <a:cs typeface="Times New Roman" panose="02020603050405020304" pitchFamily="18" charset="0"/>
              </a:rPr>
              <a:t>Kinnersley</a:t>
            </a:r>
            <a:r>
              <a:rPr lang="en-US" sz="1200" dirty="0" smtClean="0">
                <a:latin typeface="Times New Roman" panose="02020603050405020304" pitchFamily="18" charset="0"/>
                <a:cs typeface="Times New Roman" panose="02020603050405020304" pitchFamily="18" charset="0"/>
              </a:rPr>
              <a:t> P, Gregory J, </a:t>
            </a:r>
            <a:r>
              <a:rPr lang="en-US" sz="1200" dirty="0" err="1" smtClean="0">
                <a:latin typeface="Times New Roman" panose="02020603050405020304" pitchFamily="18" charset="0"/>
                <a:cs typeface="Times New Roman" panose="02020603050405020304" pitchFamily="18" charset="0"/>
              </a:rPr>
              <a:t>Robling</a:t>
            </a:r>
            <a:r>
              <a:rPr lang="en-US" sz="1200" dirty="0" smtClean="0">
                <a:latin typeface="Times New Roman" panose="02020603050405020304" pitchFamily="18" charset="0"/>
                <a:cs typeface="Times New Roman" panose="02020603050405020304" pitchFamily="18" charset="0"/>
              </a:rPr>
              <a:t> M. What is agenda setting in the clinical encounter? Consensus from literature review and expert consultation. Patient Education and Counseling 2015; 98: 822-9. </a:t>
            </a:r>
          </a:p>
          <a:p>
            <a:pPr marL="228600" indent="-228600">
              <a:buAutoNum type="arabicPeriod"/>
            </a:pPr>
            <a:r>
              <a:rPr lang="en-US" sz="1200" dirty="0" smtClean="0">
                <a:latin typeface="Times New Roman" panose="02020603050405020304" pitchFamily="18" charset="0"/>
                <a:cs typeface="Times New Roman" panose="02020603050405020304" pitchFamily="18" charset="0"/>
              </a:rPr>
              <a:t>Brock DM, </a:t>
            </a:r>
            <a:r>
              <a:rPr lang="en-US" sz="1200" dirty="0" err="1" smtClean="0">
                <a:latin typeface="Times New Roman" panose="02020603050405020304" pitchFamily="18" charset="0"/>
                <a:cs typeface="Times New Roman" panose="02020603050405020304" pitchFamily="18" charset="0"/>
              </a:rPr>
              <a:t>Mauksch</a:t>
            </a:r>
            <a:r>
              <a:rPr lang="en-US" sz="1200" dirty="0" smtClean="0">
                <a:latin typeface="Times New Roman" panose="02020603050405020304" pitchFamily="18" charset="0"/>
                <a:cs typeface="Times New Roman" panose="02020603050405020304" pitchFamily="18" charset="0"/>
              </a:rPr>
              <a:t> LB, </a:t>
            </a:r>
            <a:r>
              <a:rPr lang="en-US" sz="1200" dirty="0" err="1" smtClean="0">
                <a:latin typeface="Times New Roman" panose="02020603050405020304" pitchFamily="18" charset="0"/>
                <a:cs typeface="Times New Roman" panose="02020603050405020304" pitchFamily="18" charset="0"/>
              </a:rPr>
              <a:t>Witteborn</a:t>
            </a:r>
            <a:r>
              <a:rPr lang="en-US" sz="1200" dirty="0" smtClean="0">
                <a:latin typeface="Times New Roman" panose="02020603050405020304" pitchFamily="18" charset="0"/>
                <a:cs typeface="Times New Roman" panose="02020603050405020304" pitchFamily="18" charset="0"/>
              </a:rPr>
              <a:t> S, Hummel J, </a:t>
            </a:r>
            <a:r>
              <a:rPr lang="en-US" sz="1200" dirty="0" err="1" smtClean="0">
                <a:latin typeface="Times New Roman" panose="02020603050405020304" pitchFamily="18" charset="0"/>
                <a:cs typeface="Times New Roman" panose="02020603050405020304" pitchFamily="18" charset="0"/>
              </a:rPr>
              <a:t>Nagasawa</a:t>
            </a:r>
            <a:r>
              <a:rPr lang="en-US" sz="1200" dirty="0" smtClean="0">
                <a:latin typeface="Times New Roman" panose="02020603050405020304" pitchFamily="18" charset="0"/>
                <a:cs typeface="Times New Roman" panose="02020603050405020304" pitchFamily="18" charset="0"/>
              </a:rPr>
              <a:t> P, Robins LS. Effectiveness of intensive physician training in upfront agenda setting. J Gen Intern Med 2011; 26: 1317-23. </a:t>
            </a:r>
          </a:p>
          <a:p>
            <a:endParaRPr lang="en-US" sz="1200" dirty="0" smtClean="0">
              <a:latin typeface="Calibri" panose="020F0502020204030204" pitchFamily="34" charset="0"/>
            </a:endParaRPr>
          </a:p>
          <a:p>
            <a:pPr marL="228600" indent="-228600">
              <a:buAutoNum type="arabicPeriod"/>
            </a:pPr>
            <a:endParaRPr lang="en-US" sz="1200" dirty="0" smtClean="0">
              <a:latin typeface="Calibri" panose="020F0502020204030204" pitchFamily="34" charset="0"/>
            </a:endParaRPr>
          </a:p>
        </p:txBody>
      </p:sp>
      <p:sp>
        <p:nvSpPr>
          <p:cNvPr id="19" name="Rectangle 18"/>
          <p:cNvSpPr/>
          <p:nvPr/>
        </p:nvSpPr>
        <p:spPr>
          <a:xfrm>
            <a:off x="137561" y="23344983"/>
            <a:ext cx="4636008" cy="2031325"/>
          </a:xfrm>
          <a:prstGeom prst="rect">
            <a:avLst/>
          </a:prstGeom>
        </p:spPr>
        <p:txBody>
          <a:bodyPr wrap="square">
            <a:spAutoFit/>
          </a:bodyPr>
          <a:lstStyle/>
          <a:p>
            <a:pPr marL="0" indent="0" eaLnBrk="1" hangingPunct="1"/>
            <a:r>
              <a:rPr lang="en-US" sz="1800" dirty="0" smtClean="0">
                <a:latin typeface="Times New Roman" panose="02020603050405020304" pitchFamily="18" charset="0"/>
                <a:cs typeface="Times New Roman" panose="02020603050405020304" pitchFamily="18" charset="0"/>
              </a:rPr>
              <a:t>Of the 141 patients recruited, post-visit data were collected for 138. Demographic information collected is listed in Figure 1, paired samples t-tests means comparisons are listed in Figures 2 and 2a, and post-visit responses for both patient and psychiatrist are listed in Figure 3. </a:t>
            </a:r>
            <a:endParaRPr lang="en-US" altLang="en-US" sz="18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2273300" rtl="0" eaLnBrk="1" fontAlgn="base" latinLnBrk="0" hangingPunct="1">
          <a:lnSpc>
            <a:spcPct val="100000"/>
          </a:lnSpc>
          <a:spcBef>
            <a:spcPct val="0"/>
          </a:spcBef>
          <a:spcAft>
            <a:spcPct val="0"/>
          </a:spcAft>
          <a:buClrTx/>
          <a:buSzTx/>
          <a:buFontTx/>
          <a:buNone/>
          <a:tabLst/>
          <a:defRPr kumimoji="0" lang="en-US" sz="45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2273300" rtl="0" eaLnBrk="1" fontAlgn="base" latinLnBrk="0" hangingPunct="1">
          <a:lnSpc>
            <a:spcPct val="100000"/>
          </a:lnSpc>
          <a:spcBef>
            <a:spcPct val="0"/>
          </a:spcBef>
          <a:spcAft>
            <a:spcPct val="0"/>
          </a:spcAft>
          <a:buClrTx/>
          <a:buSzTx/>
          <a:buFontTx/>
          <a:buNone/>
          <a:tabLst/>
          <a:defRPr kumimoji="0" lang="en-US" sz="45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715</TotalTime>
  <Words>983</Words>
  <Application>Microsoft Office PowerPoint</Application>
  <PresentationFormat>Custom</PresentationFormat>
  <Paragraphs>156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Times</vt:lpstr>
      <vt:lpstr>Times New Roman</vt:lpstr>
      <vt:lpstr>Default Design</vt:lpstr>
      <vt:lpstr>PowerPoint Presentation</vt:lpstr>
    </vt:vector>
  </TitlesOfParts>
  <Company>UTHSCSA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Desktop Support Group</dc:creator>
  <cp:lastModifiedBy>Daniels, Jennifer</cp:lastModifiedBy>
  <cp:revision>65</cp:revision>
  <cp:lastPrinted>2017-10-16T20:57:59Z</cp:lastPrinted>
  <dcterms:created xsi:type="dcterms:W3CDTF">2010-02-23T16:56:52Z</dcterms:created>
  <dcterms:modified xsi:type="dcterms:W3CDTF">2017-10-17T15:08:04Z</dcterms:modified>
</cp:coreProperties>
</file>