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09728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A193E4-729E-A06B-F085-3DC0B9600730}" name="Masoud, Sara S" initials="SM" userId="S::masoud@uthscsa.edu::8bb1d6c1-e808-4110-93e0-4ddb01e5f6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96"/>
    <a:srgbClr val="005F83"/>
    <a:srgbClr val="D45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339" autoAdjust="0"/>
  </p:normalViewPr>
  <p:slideViewPr>
    <p:cSldViewPr snapToGrid="0">
      <p:cViewPr>
        <p:scale>
          <a:sx n="53" d="100"/>
          <a:sy n="53" d="100"/>
        </p:scale>
        <p:origin x="68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SOARNet Member Characteristics</c:v>
                </c:pt>
              </c:strCache>
            </c:strRef>
          </c:tx>
          <c:spPr>
            <a:pattFill prst="narHorz">
              <a:fgClr>
                <a:schemeClr val="accent6"/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6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Healthcare Provider</c:v>
                </c:pt>
                <c:pt idx="1">
                  <c:v>Researcher</c:v>
                </c:pt>
                <c:pt idx="2">
                  <c:v>Community Member</c:v>
                </c:pt>
                <c:pt idx="3">
                  <c:v>Community Organization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</c:v>
                </c:pt>
                <c:pt idx="1">
                  <c:v>11</c:v>
                </c:pt>
                <c:pt idx="2">
                  <c:v>20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C-4804-873A-009A0D9E5D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4"/>
        <c:overlap val="-22"/>
        <c:axId val="1155230351"/>
        <c:axId val="1155228431"/>
      </c:barChart>
      <c:catAx>
        <c:axId val="1155230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155228431"/>
        <c:crosses val="autoZero"/>
        <c:auto val="1"/>
        <c:lblAlgn val="ctr"/>
        <c:lblOffset val="100"/>
        <c:noMultiLvlLbl val="0"/>
      </c:catAx>
      <c:valAx>
        <c:axId val="11552284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5230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F257A-D057-4745-B28B-3E290952B1B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41625" y="1143000"/>
            <a:ext cx="1174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85F94-6FBB-ED4A-AE1C-BF73C8E03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09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85F94-6FBB-ED4A-AE1C-BF73C8E035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75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4713925"/>
            <a:ext cx="9326880" cy="100279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128560"/>
            <a:ext cx="8229600" cy="6954200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9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1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1533525"/>
            <a:ext cx="236601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1533525"/>
            <a:ext cx="6960870" cy="24409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95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424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3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7180906"/>
            <a:ext cx="9464040" cy="11981495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19275751"/>
            <a:ext cx="9464040" cy="6300785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0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7667625"/>
            <a:ext cx="466344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7667625"/>
            <a:ext cx="466344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1533531"/>
            <a:ext cx="946404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7060885"/>
            <a:ext cx="4642008" cy="3460430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10521315"/>
            <a:ext cx="4642008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7060885"/>
            <a:ext cx="4664869" cy="3460430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10521315"/>
            <a:ext cx="4664869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5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6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1920240"/>
            <a:ext cx="3539014" cy="67208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4147191"/>
            <a:ext cx="5554980" cy="20469225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8641080"/>
            <a:ext cx="3539014" cy="16008670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4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1920240"/>
            <a:ext cx="3539014" cy="67208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4147191"/>
            <a:ext cx="5554980" cy="20469225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8641080"/>
            <a:ext cx="3539014" cy="16008670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2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1533531"/>
            <a:ext cx="946404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7667625"/>
            <a:ext cx="946404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26696676"/>
            <a:ext cx="246888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606C-D7B5-4821-91A8-BFBFA2295B9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26696676"/>
            <a:ext cx="370332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26696676"/>
            <a:ext cx="246888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7B492-CA73-4C3F-8290-25A0299FA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5">
            <a:extLst>
              <a:ext uri="{FF2B5EF4-FFF2-40B4-BE49-F238E27FC236}">
                <a16:creationId xmlns:a16="http://schemas.microsoft.com/office/drawing/2014/main" id="{098D74DE-CCF5-C7F3-FBD0-DF3939C05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65" y="25409085"/>
            <a:ext cx="10972800" cy="2559201"/>
          </a:xfrm>
          <a:prstGeom prst="rect">
            <a:avLst/>
          </a:prstGeom>
          <a:solidFill>
            <a:srgbClr val="8BD3E6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sz="2400" dirty="0">
              <a:latin typeface="Aptos" panose="020B0004020202020204" pitchFamily="34" charset="0"/>
            </a:endParaRPr>
          </a:p>
          <a:p>
            <a:endParaRPr lang="en-US" sz="2400" dirty="0">
              <a:latin typeface="Aptos" panose="020B00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1A986A-1478-B9EE-B7E6-D4D9334B5834}"/>
              </a:ext>
            </a:extLst>
          </p:cNvPr>
          <p:cNvSpPr/>
          <p:nvPr/>
        </p:nvSpPr>
        <p:spPr>
          <a:xfrm>
            <a:off x="-9527" y="27968286"/>
            <a:ext cx="11001375" cy="835314"/>
          </a:xfrm>
          <a:prstGeom prst="rect">
            <a:avLst/>
          </a:prstGeom>
          <a:solidFill>
            <a:srgbClr val="005F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TextBox 46">
            <a:extLst>
              <a:ext uri="{FF2B5EF4-FFF2-40B4-BE49-F238E27FC236}">
                <a16:creationId xmlns:a16="http://schemas.microsoft.com/office/drawing/2014/main" id="{16207571-1578-3688-464C-8F43040DB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2838" y="26414413"/>
            <a:ext cx="51339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700">
              <a:latin typeface="Times" panose="02020603050405020304" pitchFamily="18" charset="0"/>
            </a:endParaRPr>
          </a:p>
        </p:txBody>
      </p:sp>
      <p:sp>
        <p:nvSpPr>
          <p:cNvPr id="2051" name="Text Box 100">
            <a:extLst>
              <a:ext uri="{FF2B5EF4-FFF2-40B4-BE49-F238E27FC236}">
                <a16:creationId xmlns:a16="http://schemas.microsoft.com/office/drawing/2014/main" id="{53085E50-B168-10E2-2BAE-B85B71C90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0483" y="352273"/>
            <a:ext cx="7626746" cy="827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4613" tIns="12307" rIns="24613" bIns="12307" anchor="t">
            <a:spAutoFit/>
          </a:bodyPr>
          <a:lstStyle>
            <a:lvl1pPr defTabSz="244475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44475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44475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44475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44475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44475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44475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44475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44475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sz="3200" b="1" dirty="0">
                <a:latin typeface="Aptos" panose="020B0004020202020204" pitchFamily="34" charset="0"/>
                <a:ea typeface="Calibri"/>
                <a:cs typeface="Times New Roman"/>
              </a:rPr>
              <a:t>SOARNet: Establishing an Older Adult Practice Based Research Network</a:t>
            </a:r>
          </a:p>
        </p:txBody>
      </p:sp>
      <p:sp>
        <p:nvSpPr>
          <p:cNvPr id="2052" name="Text Box 110">
            <a:extLst>
              <a:ext uri="{FF2B5EF4-FFF2-40B4-BE49-F238E27FC236}">
                <a16:creationId xmlns:a16="http://schemas.microsoft.com/office/drawing/2014/main" id="{2BDF5D1D-C13F-3EC8-341C-9325CD665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189" y="1268301"/>
            <a:ext cx="7625334" cy="78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15" tIns="22858" rIns="45715" bIns="22858" anchor="t">
            <a:spAutoFit/>
          </a:bodyPr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 b="1" dirty="0">
                <a:latin typeface="Aptos" panose="020B0004020202020204" pitchFamily="34" charset="0"/>
                <a:cs typeface="Times New Roman"/>
              </a:rPr>
              <a:t>Caitlin Sangdahl BS</a:t>
            </a:r>
            <a:r>
              <a:rPr lang="en-US" altLang="en-US" sz="1600" dirty="0">
                <a:latin typeface="Aptos" panose="020B0004020202020204" pitchFamily="34" charset="0"/>
                <a:cs typeface="Times New Roman"/>
              </a:rPr>
              <a:t>, Sara Masoud PhD MPH, Vidya Sharma PhD RD LD CDCES, Cynthia Sierra MS LPC, Meredith Stensland PhD LMSW, Eduardo Zilli MD, Jennifer LaCoss MD, Angelica Davila MD MS</a:t>
            </a:r>
            <a:endParaRPr lang="en-US" altLang="en-US" sz="1600" i="1" dirty="0">
              <a:latin typeface="Aptos" panose="020B0004020202020204" pitchFamily="34" charset="0"/>
              <a:cs typeface="Times New Roman"/>
            </a:endParaRPr>
          </a:p>
        </p:txBody>
      </p:sp>
      <p:sp>
        <p:nvSpPr>
          <p:cNvPr id="2053" name="Rectangle 134">
            <a:extLst>
              <a:ext uri="{FF2B5EF4-FFF2-40B4-BE49-F238E27FC236}">
                <a16:creationId xmlns:a16="http://schemas.microsoft.com/office/drawing/2014/main" id="{0E1DE2ED-E265-F6E2-28B4-A2DFAD1EA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0972800" cy="2880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" name="TextBox 1">
            <a:extLst>
              <a:ext uri="{FF2B5EF4-FFF2-40B4-BE49-F238E27FC236}">
                <a16:creationId xmlns:a16="http://schemas.microsoft.com/office/drawing/2014/main" id="{F5B2928B-DF3B-6CBD-A681-CA9479DB7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68" y="9324163"/>
            <a:ext cx="1009417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b="1" dirty="0">
                <a:latin typeface="Aptos Display" panose="020B0004020202020204" pitchFamily="34" charset="0"/>
              </a:rPr>
              <a:t>Personalized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b="1" dirty="0">
                <a:latin typeface="Aptos Display" panose="020B0004020202020204" pitchFamily="34" charset="0"/>
              </a:rPr>
              <a:t>email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b="1" dirty="0">
                <a:latin typeface="Aptos Display" panose="020B0004020202020204" pitchFamily="34" charset="0"/>
              </a:rPr>
              <a:t>outreach</a:t>
            </a:r>
            <a:r>
              <a:rPr lang="en-US" dirty="0">
                <a:latin typeface="Aptos Display" panose="020B0004020202020204" pitchFamily="34" charset="0"/>
              </a:rPr>
              <a:t> to providers and community members proved to be the </a:t>
            </a:r>
            <a:r>
              <a:rPr lang="en-US" b="1" dirty="0">
                <a:latin typeface="Aptos Display" panose="020B0004020202020204" pitchFamily="34" charset="0"/>
              </a:rPr>
              <a:t>most effective </a:t>
            </a:r>
            <a:r>
              <a:rPr lang="en-US" dirty="0">
                <a:latin typeface="Aptos Display" panose="020B0004020202020204" pitchFamily="34" charset="0"/>
              </a:rPr>
              <a:t>recruitment strategy for </a:t>
            </a:r>
            <a:r>
              <a:rPr lang="en-US" dirty="0" err="1">
                <a:latin typeface="Aptos Display" panose="020B0004020202020204" pitchFamily="34" charset="0"/>
              </a:rPr>
              <a:t>SOARNet</a:t>
            </a:r>
            <a:r>
              <a:rPr lang="en-US" altLang="en-US" dirty="0">
                <a:latin typeface="Aptos Display" panose="020B0004020202020204" pitchFamily="34" charset="0"/>
              </a:rPr>
              <a:t>.</a:t>
            </a:r>
          </a:p>
        </p:txBody>
      </p:sp>
      <p:sp>
        <p:nvSpPr>
          <p:cNvPr id="2072" name="TextBox 32">
            <a:extLst>
              <a:ext uri="{FF2B5EF4-FFF2-40B4-BE49-F238E27FC236}">
                <a16:creationId xmlns:a16="http://schemas.microsoft.com/office/drawing/2014/main" id="{9458237E-54CE-2C60-10C2-E5976D5E1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226" y="25719190"/>
            <a:ext cx="301390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dirty="0">
                <a:latin typeface="Aptos" panose="020B0004020202020204" pitchFamily="34" charset="0"/>
              </a:rPr>
              <a:t>Join SOARNet Today!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68259B-C37F-16A1-C70C-E4EF173064CD}"/>
              </a:ext>
            </a:extLst>
          </p:cNvPr>
          <p:cNvSpPr txBox="1"/>
          <p:nvPr/>
        </p:nvSpPr>
        <p:spPr>
          <a:xfrm>
            <a:off x="125261" y="28043211"/>
            <a:ext cx="10681262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 defTabSz="914400">
              <a:buClr>
                <a:srgbClr val="000000"/>
              </a:buClr>
              <a:defRPr/>
            </a:pPr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1.Sharma, V., [et al.]. (2025). </a:t>
            </a:r>
            <a:r>
              <a:rPr lang="en-US" sz="1400" i="1" dirty="0">
                <a:solidFill>
                  <a:schemeClr val="bg1"/>
                </a:solidFill>
                <a:latin typeface="Aptos" panose="020B0004020202020204" pitchFamily="34" charset="0"/>
              </a:rPr>
              <a:t>Strengthening primary care through Project ECHO®: Pilot study on nutrition, brain health, and clinician self-efficacy</a:t>
            </a:r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. </a:t>
            </a:r>
            <a:r>
              <a:rPr lang="en-US" sz="1400" i="1" dirty="0">
                <a:solidFill>
                  <a:schemeClr val="bg1"/>
                </a:solidFill>
                <a:latin typeface="Aptos" panose="020B0004020202020204" pitchFamily="34" charset="0"/>
              </a:rPr>
              <a:t>Journal of Primary Care &amp; Community Health, 16</a:t>
            </a:r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(1), 1–8. https://doi.org/10.1177/21501319251388298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7FA7051-3588-45E2-BCB3-E55AC6D720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178189"/>
              </p:ext>
            </p:extLst>
          </p:nvPr>
        </p:nvGraphicFramePr>
        <p:xfrm>
          <a:off x="-9528" y="2228581"/>
          <a:ext cx="11001376" cy="6562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814">
                  <a:extLst>
                    <a:ext uri="{9D8B030D-6E8A-4147-A177-3AD203B41FA5}">
                      <a16:colId xmlns:a16="http://schemas.microsoft.com/office/drawing/2014/main" val="2480599510"/>
                    </a:ext>
                  </a:extLst>
                </a:gridCol>
                <a:gridCol w="2429173">
                  <a:extLst>
                    <a:ext uri="{9D8B030D-6E8A-4147-A177-3AD203B41FA5}">
                      <a16:colId xmlns:a16="http://schemas.microsoft.com/office/drawing/2014/main" val="2251375246"/>
                    </a:ext>
                  </a:extLst>
                </a:gridCol>
                <a:gridCol w="2792593">
                  <a:extLst>
                    <a:ext uri="{9D8B030D-6E8A-4147-A177-3AD203B41FA5}">
                      <a16:colId xmlns:a16="http://schemas.microsoft.com/office/drawing/2014/main" val="1378543351"/>
                    </a:ext>
                  </a:extLst>
                </a:gridCol>
                <a:gridCol w="2728796">
                  <a:extLst>
                    <a:ext uri="{9D8B030D-6E8A-4147-A177-3AD203B41FA5}">
                      <a16:colId xmlns:a16="http://schemas.microsoft.com/office/drawing/2014/main" val="2062496253"/>
                    </a:ext>
                  </a:extLst>
                </a:gridCol>
              </a:tblGrid>
              <a:tr h="5656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Aptos Display" panose="020B0004020202020204" pitchFamily="34" charset="0"/>
                        </a:rPr>
                        <a:t>Background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Aptos Display" panose="020B0004020202020204" pitchFamily="34" charset="0"/>
                        </a:rPr>
                        <a:t>Methods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Aptos Display" panose="020B0004020202020204" pitchFamily="34" charset="0"/>
                        </a:rPr>
                        <a:t>Results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Aptos Display" panose="020B0004020202020204" pitchFamily="34" charset="0"/>
                        </a:rPr>
                        <a:t>Conclusions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898098"/>
                  </a:ext>
                </a:extLst>
              </a:tr>
              <a:tr h="5996852"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Older adults experience worse health outcomes (chronic illness, multimorbidity)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None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Research is needed to improve health care outcomes among older adults, especially among minoritized populations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None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SOARNet established as one of the only PBRNs exclusively focused on the older adult population (AHRQ Database)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Members are invited to collaborate on studies, solicit feedback, and recruitment support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eaLnBrk="1" hangingPunct="1"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Advisory Board established to guide activities and priorities</a:t>
                      </a:r>
                    </a:p>
                    <a:p>
                      <a:pPr marL="342900" indent="-342900" algn="l" eaLnBrk="1" hangingPunct="1">
                        <a:buFont typeface="Calibri"/>
                        <a:buChar char="-"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342900" indent="-342900" algn="l" eaLnBrk="1" hangingPunct="1"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Recruitment via personalized emails, brochures and flyers at clinics, and Leadership and Advisory Board networks</a:t>
                      </a:r>
                    </a:p>
                    <a:p>
                      <a:pPr marL="0" indent="0" algn="l" eaLnBrk="1" hangingPunct="1">
                        <a:buFont typeface="Calibri"/>
                        <a:buNone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342900" indent="-342900" algn="l" eaLnBrk="1" hangingPunct="1"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Intake form includes 47-items to describe member demographics, affiliation, and populations served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eaLnBrk="1" hangingPunct="1"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SOARNet members (N=61) include providers(N-34) who collectively serve over 950 patients</a:t>
                      </a:r>
                    </a:p>
                    <a:p>
                      <a:pPr marL="0" indent="0" algn="l" eaLnBrk="1" hangingPunct="1">
                        <a:buFont typeface="Calibri"/>
                        <a:buNone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285750" indent="-285750" algn="l" eaLnBrk="1" hangingPunct="1">
                        <a:buFont typeface="Calibri"/>
                        <a:buChar char="-"/>
                      </a:pPr>
                      <a:r>
                        <a:rPr lang="en-US" altLang="en-US" sz="1800" b="1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Recruitment strategies revealed varied success:</a:t>
                      </a: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personalized emails (91.8%), </a:t>
                      </a: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in-person recruitment at clinics and health fairs (0%), Advisory Board referrals (8.2%)</a:t>
                      </a:r>
                    </a:p>
                    <a:p>
                      <a:pPr marL="285750" indent="-285750" algn="l" eaLnBrk="1" hangingPunct="1">
                        <a:buFont typeface="Calibri"/>
                        <a:buChar char="-"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285750" indent="-285750" algn="l" eaLnBrk="1" hangingPunct="1"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One study conducted via SOARNet in first year of operation; one manuscript published¹; one in preparation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Establishing a new PBRN presents challenges including difficulty recruiting members, generating in-network studies, and promoting collaboration among members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None/>
                      </a:pPr>
                      <a:endParaRPr lang="en-US" altLang="en-US" sz="180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en-US" altLang="en-US" sz="180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Future directions for the Network include implementing more research, fostering meaningful opportunities to connect the member base, and to further build a diverse membership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754248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BC0A559-BB7D-555D-DB94-971E2B79C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36" y="374114"/>
            <a:ext cx="2511204" cy="1462648"/>
          </a:xfrm>
          <a:prstGeom prst="rect">
            <a:avLst/>
          </a:prstGeom>
        </p:spPr>
      </p:pic>
      <p:pic>
        <p:nvPicPr>
          <p:cNvPr id="16" name="Picture 15" descr="A diagram of a diagram&#10;&#10;AI-generated content may be incorrect.">
            <a:extLst>
              <a:ext uri="{FF2B5EF4-FFF2-40B4-BE49-F238E27FC236}">
                <a16:creationId xmlns:a16="http://schemas.microsoft.com/office/drawing/2014/main" id="{4B0383DA-5C64-275E-C2AA-B2DCF49019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5" r="1694"/>
          <a:stretch>
            <a:fillRect/>
          </a:stretch>
        </p:blipFill>
        <p:spPr>
          <a:xfrm>
            <a:off x="519649" y="12106368"/>
            <a:ext cx="9917013" cy="59151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F0CE6A-F13C-1113-A645-5A473A826F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8358" y="25575884"/>
            <a:ext cx="2225603" cy="2225603"/>
          </a:xfrm>
          <a:prstGeom prst="rect">
            <a:avLst/>
          </a:prstGeom>
        </p:spPr>
      </p:pic>
      <p:sp>
        <p:nvSpPr>
          <p:cNvPr id="11" name="TextBox 32">
            <a:extLst>
              <a:ext uri="{FF2B5EF4-FFF2-40B4-BE49-F238E27FC236}">
                <a16:creationId xmlns:a16="http://schemas.microsoft.com/office/drawing/2014/main" id="{2BB48F7F-1E80-5C6E-93BF-32C820CD4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3961" y="25795753"/>
            <a:ext cx="409355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Aptos" panose="020B0004020202020204" pitchFamily="34" charset="0"/>
              </a:rPr>
              <a:t>Open to Providers, Researchers, and Community Members</a:t>
            </a:r>
          </a:p>
          <a:p>
            <a:pPr algn="ctr" eaLnBrk="1" hangingPunct="1"/>
            <a:r>
              <a:rPr lang="en-US" altLang="en-US" sz="2800" b="1" dirty="0">
                <a:latin typeface="Aptos" panose="020B0004020202020204" pitchFamily="34" charset="0"/>
              </a:rPr>
              <a:t>/Organizations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7FA5E7C2-4385-B415-5C02-8C3DAACCC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8223" y="18331664"/>
            <a:ext cx="11270511" cy="70891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lvl1pPr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sz="2400" dirty="0">
              <a:latin typeface="Aptos" panose="020B0004020202020204" pitchFamily="34" charset="0"/>
            </a:endParaRPr>
          </a:p>
          <a:p>
            <a:endParaRPr lang="en-US" sz="2400" dirty="0">
              <a:latin typeface="Aptos" panose="020B00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E93E532-92C9-4D23-7529-A80624E50B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7546483"/>
              </p:ext>
            </p:extLst>
          </p:nvPr>
        </p:nvGraphicFramePr>
        <p:xfrm>
          <a:off x="682226" y="19273827"/>
          <a:ext cx="9461234" cy="591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AF09FEA-C38F-ECBC-3313-C7BDC95A0739}"/>
              </a:ext>
            </a:extLst>
          </p:cNvPr>
          <p:cNvSpPr txBox="1"/>
          <p:nvPr/>
        </p:nvSpPr>
        <p:spPr>
          <a:xfrm>
            <a:off x="1329069" y="18574645"/>
            <a:ext cx="8516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Aptos" panose="020B0004020202020204" pitchFamily="34" charset="0"/>
              </a:rPr>
              <a:t>SOARNet Membership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4195179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6EE67D0BF25B419229A589ECB0B26C" ma:contentTypeVersion="15" ma:contentTypeDescription="Create a new document." ma:contentTypeScope="" ma:versionID="5b538a0edd089449339ab8d3d3e38099">
  <xsd:schema xmlns:xsd="http://www.w3.org/2001/XMLSchema" xmlns:xs="http://www.w3.org/2001/XMLSchema" xmlns:p="http://schemas.microsoft.com/office/2006/metadata/properties" xmlns:ns2="8e650dd2-6009-4105-b90f-97caad42b161" xmlns:ns3="d68d1ff1-6b26-4e43-a139-71485f8fae76" targetNamespace="http://schemas.microsoft.com/office/2006/metadata/properties" ma:root="true" ma:fieldsID="60ae6d88e03ac2306ac01350992b8386" ns2:_="" ns3:_="">
    <xsd:import namespace="8e650dd2-6009-4105-b90f-97caad42b161"/>
    <xsd:import namespace="d68d1ff1-6b26-4e43-a139-71485f8fae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50dd2-6009-4105-b90f-97caad42b1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a334f6d-145c-48f5-a65d-b244e2ab2c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d1ff1-6b26-4e43-a139-71485f8fae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1bb26a4-4922-4162-bfbd-244e908145fa}" ma:internalName="TaxCatchAll" ma:showField="CatchAllData" ma:web="d68d1ff1-6b26-4e43-a139-71485f8fae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8d1ff1-6b26-4e43-a139-71485f8fae76" xsi:nil="true"/>
    <lcf76f155ced4ddcb4097134ff3c332f xmlns="8e650dd2-6009-4105-b90f-97caad42b16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704033-EBB3-48FA-A74D-62B3B8CF2E6D}"/>
</file>

<file path=customXml/itemProps2.xml><?xml version="1.0" encoding="utf-8"?>
<ds:datastoreItem xmlns:ds="http://schemas.openxmlformats.org/officeDocument/2006/customXml" ds:itemID="{98080881-C4F1-49EB-85A3-045ACE706C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BE288E-69E0-4485-B088-F83682F3F2FC}">
  <ds:schemaRefs>
    <ds:schemaRef ds:uri="http://schemas.microsoft.com/office/2006/metadata/properties"/>
    <ds:schemaRef ds:uri="http://schemas.microsoft.com/office/infopath/2007/PartnerControls"/>
    <ds:schemaRef ds:uri="d68d1ff1-6b26-4e43-a139-71485f8fae76"/>
    <ds:schemaRef ds:uri="8e650dd2-6009-4105-b90f-97caad42b161"/>
    <ds:schemaRef ds:uri="1f121d87-45cf-4e86-9c42-2d5bdc734171"/>
    <ds:schemaRef ds:uri="ae34a727-1284-4a25-9be5-cea85d043d95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1665</TotalTime>
  <Words>350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Times</vt:lpstr>
      <vt:lpstr>Office Theme</vt:lpstr>
      <vt:lpstr>PowerPoint Presentation</vt:lpstr>
    </vt:vector>
  </TitlesOfParts>
  <Company>UT Health San Antonio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Waxler, Kaitlin R</dc:creator>
  <cp:lastModifiedBy>Sangdahl, Caitlin Elizabeth</cp:lastModifiedBy>
  <cp:revision>230</cp:revision>
  <dcterms:created xsi:type="dcterms:W3CDTF">2023-09-19T16:30:21Z</dcterms:created>
  <dcterms:modified xsi:type="dcterms:W3CDTF">2025-10-22T18:09:40Z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0x010100496EE67D0BF25B419229A589ECB0B26C</vt:lpwstr>
  </property>
  <property fmtid="{D5CDD505-2E9C-101B-9397-08002B2CF9AE}" pid="3" name="MediaServiceImageTags">
    <vt:lpwstr/>
  </property>
</Properties>
</file>